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sldIdLst>
    <p:sldId id="256" r:id="rId2"/>
    <p:sldId id="259" r:id="rId3"/>
    <p:sldId id="261" r:id="rId4"/>
    <p:sldId id="304" r:id="rId5"/>
    <p:sldId id="306" r:id="rId6"/>
    <p:sldId id="311" r:id="rId7"/>
    <p:sldId id="308" r:id="rId8"/>
    <p:sldId id="309" r:id="rId9"/>
    <p:sldId id="312" r:id="rId10"/>
    <p:sldId id="310" r:id="rId11"/>
    <p:sldId id="313" r:id="rId12"/>
    <p:sldId id="305" r:id="rId13"/>
    <p:sldId id="314" r:id="rId14"/>
    <p:sldId id="258" r:id="rId15"/>
    <p:sldId id="315" r:id="rId16"/>
    <p:sldId id="268" r:id="rId17"/>
    <p:sldId id="319" r:id="rId18"/>
    <p:sldId id="320" r:id="rId19"/>
    <p:sldId id="322" r:id="rId20"/>
    <p:sldId id="323" r:id="rId21"/>
    <p:sldId id="324" r:id="rId22"/>
    <p:sldId id="325" r:id="rId23"/>
    <p:sldId id="326" r:id="rId24"/>
    <p:sldId id="327" r:id="rId25"/>
    <p:sldId id="328" r:id="rId26"/>
    <p:sldId id="329" r:id="rId27"/>
    <p:sldId id="330" r:id="rId28"/>
    <p:sldId id="332" r:id="rId29"/>
    <p:sldId id="339" r:id="rId30"/>
    <p:sldId id="341" r:id="rId31"/>
    <p:sldId id="335" r:id="rId32"/>
    <p:sldId id="333" r:id="rId33"/>
    <p:sldId id="336" r:id="rId34"/>
    <p:sldId id="337" r:id="rId35"/>
    <p:sldId id="338" r:id="rId36"/>
    <p:sldId id="340" r:id="rId37"/>
  </p:sldIdLst>
  <p:sldSz cx="9144000" cy="5143500" type="screen16x9"/>
  <p:notesSz cx="6858000" cy="9144000"/>
  <p:embeddedFontLst>
    <p:embeddedFont>
      <p:font typeface="Poppins" panose="020B0604020202020204" charset="0"/>
      <p:regular r:id="rId39"/>
      <p:bold r:id="rId40"/>
      <p:italic r:id="rId41"/>
      <p:boldItalic r:id="rId42"/>
    </p:embeddedFont>
    <p:embeddedFont>
      <p:font typeface="PT Sans" panose="020B0604020202020204" charset="0"/>
      <p:regular r:id="rId43"/>
      <p:bold r:id="rId44"/>
      <p:italic r:id="rId45"/>
      <p:boldItalic r:id="rId46"/>
    </p:embeddedFont>
    <p:embeddedFont>
      <p:font typeface="DM Sans"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15A1D2-7C45-469B-85EA-AE2C2BB7A30E}">
  <a:tblStyle styleId="{4015A1D2-7C45-469B-85EA-AE2C2BB7A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564" y="126"/>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7238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83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4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9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67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8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08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31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344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7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7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30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38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6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92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23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04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99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00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5"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divvybikes.com/data-license-agree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public.tableau.com/app/profile/thiago.pasolini/viz/Cyclistic_16392298883560/member_casua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hyperlink" Target="mailto:thiagopierrepasolini@gmail.com" TargetMode="External"/><Relationship Id="rId3" Type="http://schemas.openxmlformats.org/officeDocument/2006/relationships/image" Target="../media/image20.png"/><Relationship Id="rId7" Type="http://schemas.openxmlformats.org/officeDocument/2006/relationships/hyperlink" Target="https://wa.me/5549988261933"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linkedin.com/in/thiago-pierre-p-3a272a20/" TargetMode="External"/><Relationship Id="rId5" Type="http://schemas.openxmlformats.org/officeDocument/2006/relationships/image" Target="../media/image22.png"/><Relationship Id="rId10" Type="http://schemas.openxmlformats.org/officeDocument/2006/relationships/hyperlink" Target="https://www.flaticon.com/" TargetMode="External"/><Relationship Id="rId4" Type="http://schemas.openxmlformats.org/officeDocument/2006/relationships/image" Target="../media/image21.png"/><Relationship Id="rId9"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US" sz="3500" b="0" dirty="0"/>
              <a:t>A Converting </a:t>
            </a:r>
            <a:r>
              <a:rPr lang="en-US" sz="3500" dirty="0"/>
              <a:t>Casual Riders to Annual Members</a:t>
            </a:r>
            <a:r>
              <a:rPr lang="en-US" sz="3500" b="0" dirty="0"/>
              <a:t> Case Study</a:t>
            </a:r>
            <a:endParaRPr sz="3500" dirty="0"/>
          </a:p>
        </p:txBody>
      </p:sp>
      <p:sp>
        <p:nvSpPr>
          <p:cNvPr id="1352" name="Google Shape;1352;p30"/>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US" dirty="0"/>
              <a:t>Cyclistic bike-sharing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316475"/>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3</a:t>
            </a:r>
            <a:r>
              <a:rPr lang="en" sz="2000" b="0" dirty="0" smtClean="0"/>
              <a:t> -</a:t>
            </a:r>
            <a:r>
              <a:rPr lang="en" dirty="0" smtClean="0"/>
              <a:t> Prepare</a:t>
            </a:r>
            <a:endParaRPr dirty="0"/>
          </a:p>
        </p:txBody>
      </p:sp>
      <p:sp>
        <p:nvSpPr>
          <p:cNvPr id="2036" name="Google Shape;2036;p58"/>
          <p:cNvSpPr txBox="1"/>
          <p:nvPr/>
        </p:nvSpPr>
        <p:spPr>
          <a:xfrm>
            <a:off x="719998" y="1316425"/>
            <a:ext cx="7704002" cy="3612640"/>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uFill>
                  <a:noFill/>
                </a:uFill>
                <a:latin typeface="DM Sans"/>
                <a:ea typeface="DM Sans"/>
                <a:cs typeface="DM Sans"/>
                <a:sym typeface="DM Sans"/>
              </a:rPr>
              <a:t>The data are stored </a:t>
            </a:r>
            <a:r>
              <a:rPr lang="en-US" sz="900" dirty="0" smtClean="0">
                <a:solidFill>
                  <a:schemeClr val="tx1"/>
                </a:solidFill>
                <a:uFill>
                  <a:noFill/>
                </a:uFill>
                <a:latin typeface="DM Sans"/>
                <a:ea typeface="DM Sans"/>
                <a:cs typeface="DM Sans"/>
                <a:sym typeface="DM Sans"/>
              </a:rPr>
              <a:t>at this </a:t>
            </a:r>
            <a:r>
              <a:rPr lang="en-US" sz="900" dirty="0" smtClean="0">
                <a:solidFill>
                  <a:schemeClr val="dk1"/>
                </a:solidFill>
                <a:latin typeface="DM Sans"/>
                <a:ea typeface="DM Sans"/>
                <a:cs typeface="DM Sans"/>
                <a:sym typeface="DM Sans"/>
                <a:hlinkClick r:id="rId3"/>
              </a:rPr>
              <a:t>link</a:t>
            </a:r>
            <a:r>
              <a:rPr lang="en-US" sz="900" dirty="0" smtClean="0">
                <a:solidFill>
                  <a:schemeClr val="tx1"/>
                </a:solidFill>
                <a:uFill>
                  <a:noFill/>
                </a:uFill>
                <a:latin typeface="DM Sans"/>
                <a:ea typeface="DM Sans"/>
                <a:cs typeface="DM Sans"/>
                <a:sym typeface="DM Sans"/>
              </a:rPr>
              <a:t> </a:t>
            </a:r>
            <a:r>
              <a:rPr lang="en-US" sz="900" dirty="0">
                <a:solidFill>
                  <a:schemeClr val="tx1"/>
                </a:solidFill>
                <a:uFill>
                  <a:noFill/>
                </a:uFill>
                <a:latin typeface="DM Sans"/>
                <a:ea typeface="DM Sans"/>
                <a:cs typeface="DM Sans"/>
                <a:sym typeface="DM Sans"/>
              </a:rPr>
              <a:t>and organized by month. Since there is no filter, or previous calculating in the raw data and all the consumer are included, we concluded that there is no issues with bias or credibility in the data. To ensure that, we used the </a:t>
            </a:r>
            <a:r>
              <a:rPr lang="en-US" sz="1200" b="1" dirty="0">
                <a:solidFill>
                  <a:schemeClr val="tx1"/>
                </a:solidFill>
                <a:uFill>
                  <a:noFill/>
                </a:uFill>
                <a:latin typeface="DM Sans"/>
                <a:ea typeface="DM Sans"/>
                <a:cs typeface="DM Sans"/>
                <a:sym typeface="DM Sans"/>
              </a:rPr>
              <a:t>ROCCC</a:t>
            </a:r>
            <a:r>
              <a:rPr lang="en-US" sz="1200" dirty="0">
                <a:solidFill>
                  <a:schemeClr val="tx1"/>
                </a:solidFill>
                <a:uFill>
                  <a:noFill/>
                </a:uFill>
                <a:latin typeface="DM Sans"/>
                <a:ea typeface="DM Sans"/>
                <a:cs typeface="DM Sans"/>
                <a:sym typeface="DM Sans"/>
              </a:rPr>
              <a:t> </a:t>
            </a:r>
            <a:r>
              <a:rPr lang="en-US" sz="900" dirty="0" smtClean="0">
                <a:solidFill>
                  <a:schemeClr val="tx1"/>
                </a:solidFill>
                <a:uFill>
                  <a:noFill/>
                </a:uFill>
                <a:latin typeface="DM Sans"/>
                <a:ea typeface="DM Sans"/>
                <a:cs typeface="DM Sans"/>
                <a:sym typeface="DM Sans"/>
              </a:rPr>
              <a:t>system:</a:t>
            </a:r>
          </a:p>
          <a:p>
            <a:endParaRPr lang="pt-BR" sz="600" dirty="0" smtClean="0">
              <a:solidFill>
                <a:schemeClr val="tx1"/>
              </a:solidFill>
              <a:uFill>
                <a:noFill/>
              </a:uFill>
              <a:latin typeface="DM Sans"/>
              <a:ea typeface="DM Sans"/>
              <a:cs typeface="DM Sans"/>
              <a:sym typeface="DM Sans"/>
            </a:endParaRPr>
          </a:p>
          <a:p>
            <a:pPr marL="152400">
              <a:buClr>
                <a:schemeClr val="dk1"/>
              </a:buClr>
              <a:buSzPts val="1200"/>
            </a:pPr>
            <a:r>
              <a:rPr lang="en-US" sz="1050" b="1" dirty="0" smtClean="0">
                <a:solidFill>
                  <a:schemeClr val="tx1"/>
                </a:solidFill>
                <a:uFill>
                  <a:noFill/>
                </a:uFill>
                <a:latin typeface="DM Sans"/>
                <a:ea typeface="DM Sans"/>
                <a:cs typeface="DM Sans"/>
              </a:rPr>
              <a:t>R </a:t>
            </a:r>
            <a:r>
              <a:rPr lang="en-US" sz="1050" b="1" dirty="0">
                <a:solidFill>
                  <a:schemeClr val="tx1"/>
                </a:solidFill>
                <a:uFill>
                  <a:noFill/>
                </a:uFill>
                <a:latin typeface="DM Sans"/>
                <a:ea typeface="DM Sans"/>
                <a:cs typeface="DM Sans"/>
              </a:rPr>
              <a:t>– </a:t>
            </a:r>
            <a:r>
              <a:rPr lang="en-US" sz="1050" b="1" dirty="0" smtClean="0">
                <a:solidFill>
                  <a:schemeClr val="tx1"/>
                </a:solidFill>
                <a:uFill>
                  <a:noFill/>
                </a:uFill>
                <a:latin typeface="DM Sans"/>
                <a:ea typeface="DM Sans"/>
                <a:cs typeface="DM Sans"/>
              </a:rPr>
              <a:t>Reliability </a:t>
            </a:r>
            <a:endParaRPr lang="en-US" sz="1050" b="1" dirty="0">
              <a:solidFill>
                <a:schemeClr val="tx1"/>
              </a:solidFill>
              <a:uFill>
                <a:noFill/>
              </a:uFill>
              <a:latin typeface="DM Sans"/>
              <a:ea typeface="DM Sans"/>
              <a:cs typeface="DM Sans"/>
            </a:endParaRPr>
          </a:p>
          <a:p>
            <a:pPr marL="152400">
              <a:buClr>
                <a:schemeClr val="dk1"/>
              </a:buClr>
              <a:buSzPts val="1200"/>
            </a:pPr>
            <a:endParaRPr lang="pt-BR" sz="600" b="1" dirty="0" smtClean="0">
              <a:solidFill>
                <a:schemeClr val="tx1"/>
              </a:solidFill>
              <a:uFill>
                <a:noFill/>
              </a:uFill>
              <a:latin typeface="DM Sans"/>
              <a:ea typeface="DM Sans"/>
              <a:cs typeface="DM Sans"/>
            </a:endParaRPr>
          </a:p>
          <a:p>
            <a:pPr marL="152400">
              <a:buClr>
                <a:schemeClr val="dk1"/>
              </a:buClr>
              <a:buSzPts val="1200"/>
            </a:pPr>
            <a:endParaRPr lang="en-US" sz="600" b="1" dirty="0">
              <a:solidFill>
                <a:schemeClr val="tx1"/>
              </a:solidFill>
              <a:uFill>
                <a:noFill/>
              </a:uFill>
              <a:latin typeface="DM Sans"/>
              <a:ea typeface="DM Sans"/>
              <a:cs typeface="DM Sans"/>
            </a:endParaRPr>
          </a:p>
          <a:p>
            <a:r>
              <a:rPr lang="en-US" sz="600" b="1" dirty="0">
                <a:solidFill>
                  <a:schemeClr val="dk1"/>
                </a:solidFill>
                <a:latin typeface="DM Sans"/>
                <a:ea typeface="DM Sans"/>
                <a:cs typeface="DM Sans"/>
              </a:rPr>
              <a:t>Completeness</a:t>
            </a:r>
            <a:r>
              <a:rPr lang="en-US" sz="600" dirty="0">
                <a:solidFill>
                  <a:schemeClr val="dk1"/>
                </a:solidFill>
                <a:latin typeface="DM Sans"/>
                <a:ea typeface="DM Sans"/>
                <a:cs typeface="DM Sans"/>
              </a:rPr>
              <a:t>, missing values represents 3.58% from the total and it’s smaller than 10% of statistical significance. So, it’s ok.</a:t>
            </a:r>
          </a:p>
          <a:p>
            <a:r>
              <a:rPr lang="en-US" sz="600" b="1" dirty="0" smtClean="0">
                <a:solidFill>
                  <a:schemeClr val="tx1"/>
                </a:solidFill>
                <a:uFill>
                  <a:noFill/>
                </a:uFill>
                <a:latin typeface="DM Sans"/>
                <a:ea typeface="DM Sans"/>
                <a:cs typeface="DM Sans"/>
                <a:sym typeface="DM Sans"/>
              </a:rPr>
              <a:t>Consistency</a:t>
            </a:r>
            <a:r>
              <a:rPr lang="en-US" sz="600" dirty="0" smtClean="0">
                <a:solidFill>
                  <a:schemeClr val="tx1"/>
                </a:solidFill>
                <a:uFill>
                  <a:noFill/>
                </a:uFill>
                <a:latin typeface="DM Sans"/>
                <a:ea typeface="DM Sans"/>
                <a:cs typeface="DM Sans"/>
                <a:sym typeface="DM Sans"/>
              </a:rPr>
              <a:t>, </a:t>
            </a:r>
            <a:r>
              <a:rPr lang="en-US" sz="600" dirty="0">
                <a:solidFill>
                  <a:schemeClr val="tx1"/>
                </a:solidFill>
                <a:uFill>
                  <a:noFill/>
                </a:uFill>
                <a:latin typeface="DM Sans"/>
                <a:ea typeface="DM Sans"/>
                <a:cs typeface="DM Sans"/>
                <a:sym typeface="DM Sans"/>
              </a:rPr>
              <a:t>0,03% from the total of registries that haves </a:t>
            </a:r>
            <a:r>
              <a:rPr lang="en-US" sz="600" dirty="0" err="1">
                <a:solidFill>
                  <a:schemeClr val="tx1"/>
                </a:solidFill>
                <a:uFill>
                  <a:noFill/>
                </a:uFill>
                <a:latin typeface="DM Sans"/>
                <a:ea typeface="DM Sans"/>
                <a:cs typeface="DM Sans"/>
                <a:sym typeface="DM Sans"/>
              </a:rPr>
              <a:t>datetimes</a:t>
            </a:r>
            <a:r>
              <a:rPr lang="en-US" sz="600" dirty="0">
                <a:solidFill>
                  <a:schemeClr val="tx1"/>
                </a:solidFill>
                <a:uFill>
                  <a:noFill/>
                </a:uFill>
                <a:latin typeface="DM Sans"/>
                <a:ea typeface="DM Sans"/>
                <a:cs typeface="DM Sans"/>
                <a:sym typeface="DM Sans"/>
              </a:rPr>
              <a:t> starting before start </a:t>
            </a:r>
            <a:r>
              <a:rPr lang="en-US" sz="600" dirty="0" err="1">
                <a:solidFill>
                  <a:schemeClr val="tx1"/>
                </a:solidFill>
                <a:uFill>
                  <a:noFill/>
                </a:uFill>
                <a:latin typeface="DM Sans"/>
                <a:ea typeface="DM Sans"/>
                <a:cs typeface="DM Sans"/>
                <a:sym typeface="DM Sans"/>
              </a:rPr>
              <a:t>datetimes</a:t>
            </a:r>
            <a:r>
              <a:rPr lang="en-US" sz="600" dirty="0">
                <a:solidFill>
                  <a:schemeClr val="tx1"/>
                </a:solidFill>
                <a:uFill>
                  <a:noFill/>
                </a:uFill>
                <a:latin typeface="DM Sans"/>
                <a:ea typeface="DM Sans"/>
                <a:cs typeface="DM Sans"/>
                <a:sym typeface="DM Sans"/>
              </a:rPr>
              <a:t>. In this specific cases we can’t fix it, the percentile is to small so the data will be disregarded and will be ok</a:t>
            </a:r>
          </a:p>
          <a:p>
            <a:r>
              <a:rPr lang="en-US" sz="600" b="1" dirty="0" smtClean="0">
                <a:solidFill>
                  <a:schemeClr val="tx1"/>
                </a:solidFill>
                <a:uFill>
                  <a:noFill/>
                </a:uFill>
                <a:latin typeface="DM Sans"/>
                <a:ea typeface="DM Sans"/>
                <a:cs typeface="DM Sans"/>
                <a:sym typeface="DM Sans"/>
              </a:rPr>
              <a:t>Primary-key</a:t>
            </a:r>
            <a:r>
              <a:rPr lang="en-US" sz="600" dirty="0">
                <a:solidFill>
                  <a:schemeClr val="tx1"/>
                </a:solidFill>
                <a:uFill>
                  <a:noFill/>
                </a:uFill>
                <a:latin typeface="DM Sans"/>
                <a:ea typeface="DM Sans"/>
                <a:cs typeface="DM Sans"/>
                <a:sym typeface="DM Sans"/>
              </a:rPr>
              <a:t>, There is to much primary keys and with this problem will be more difficult to clean and work with the data, so we can solve it just by filtering variables according to the actual step</a:t>
            </a:r>
          </a:p>
          <a:p>
            <a:endParaRPr lang="pt-BR" sz="600" dirty="0">
              <a:solidFill>
                <a:schemeClr val="tx1"/>
              </a:solidFill>
              <a:uFill>
                <a:noFill/>
              </a:uFill>
              <a:latin typeface="DM Sans"/>
              <a:ea typeface="DM Sans"/>
              <a:cs typeface="DM Sans"/>
              <a:sym typeface="DM Sans"/>
            </a:endParaRPr>
          </a:p>
          <a:p>
            <a:pPr marL="152400">
              <a:buClr>
                <a:schemeClr val="dk1"/>
              </a:buClr>
              <a:buSzPts val="1200"/>
            </a:pPr>
            <a:r>
              <a:rPr lang="en-US" sz="1050" b="1" dirty="0" smtClean="0">
                <a:solidFill>
                  <a:schemeClr val="tx1"/>
                </a:solidFill>
                <a:uFill>
                  <a:noFill/>
                </a:uFill>
                <a:latin typeface="DM Sans"/>
                <a:ea typeface="DM Sans"/>
                <a:cs typeface="DM Sans"/>
              </a:rPr>
              <a:t>O – Originality</a:t>
            </a:r>
          </a:p>
          <a:p>
            <a:pPr marL="152400">
              <a:buClr>
                <a:schemeClr val="dk1"/>
              </a:buClr>
              <a:buSzPts val="1200"/>
            </a:pPr>
            <a:endParaRPr lang="pt-BR" sz="600" b="1" dirty="0" smtClean="0">
              <a:solidFill>
                <a:schemeClr val="tx1"/>
              </a:solidFill>
              <a:uFill>
                <a:noFill/>
              </a:uFill>
              <a:latin typeface="DM Sans"/>
              <a:ea typeface="DM Sans"/>
              <a:cs typeface="DM Sans"/>
            </a:endParaRPr>
          </a:p>
          <a:p>
            <a:pPr marL="152400">
              <a:buClr>
                <a:schemeClr val="dk1"/>
              </a:buClr>
              <a:buSzPts val="1200"/>
            </a:pPr>
            <a:endParaRPr lang="en-US" sz="600" b="1" dirty="0">
              <a:solidFill>
                <a:schemeClr val="tx1"/>
              </a:solidFill>
              <a:uFill>
                <a:noFill/>
              </a:uFill>
              <a:latin typeface="DM Sans"/>
              <a:ea typeface="DM Sans"/>
              <a:cs typeface="DM Sans"/>
            </a:endParaRPr>
          </a:p>
          <a:p>
            <a:r>
              <a:rPr lang="en-US" sz="600" dirty="0">
                <a:solidFill>
                  <a:schemeClr val="dk1"/>
                </a:solidFill>
                <a:latin typeface="DM Sans"/>
                <a:ea typeface="DM Sans"/>
                <a:cs typeface="DM Sans"/>
              </a:rPr>
              <a:t>The data is </a:t>
            </a:r>
            <a:r>
              <a:rPr lang="en-US" sz="600" b="1" dirty="0">
                <a:solidFill>
                  <a:schemeClr val="dk1"/>
                </a:solidFill>
                <a:latin typeface="DM Sans"/>
                <a:ea typeface="DM Sans"/>
                <a:cs typeface="DM Sans"/>
              </a:rPr>
              <a:t>original</a:t>
            </a:r>
            <a:r>
              <a:rPr lang="en-US" sz="600" dirty="0">
                <a:solidFill>
                  <a:schemeClr val="dk1"/>
                </a:solidFill>
                <a:latin typeface="DM Sans"/>
                <a:ea typeface="DM Sans"/>
                <a:cs typeface="DM Sans"/>
              </a:rPr>
              <a:t>, just with a different name because Cyclistic is a fictional </a:t>
            </a:r>
            <a:r>
              <a:rPr lang="en-US" sz="600" dirty="0" smtClean="0">
                <a:solidFill>
                  <a:schemeClr val="dk1"/>
                </a:solidFill>
                <a:latin typeface="DM Sans"/>
                <a:ea typeface="DM Sans"/>
                <a:cs typeface="DM Sans"/>
              </a:rPr>
              <a:t>company </a:t>
            </a:r>
          </a:p>
          <a:p>
            <a:endParaRPr lang="en-US" sz="600" dirty="0"/>
          </a:p>
          <a:p>
            <a:pPr marL="152400">
              <a:buClr>
                <a:schemeClr val="dk1"/>
              </a:buClr>
              <a:buSzPts val="1200"/>
            </a:pPr>
            <a:r>
              <a:rPr lang="en-US" sz="1050" b="1" dirty="0" smtClean="0">
                <a:solidFill>
                  <a:schemeClr val="tx1"/>
                </a:solidFill>
                <a:uFill>
                  <a:noFill/>
                </a:uFill>
                <a:latin typeface="DM Sans"/>
                <a:ea typeface="DM Sans"/>
                <a:cs typeface="DM Sans"/>
              </a:rPr>
              <a:t>C – Comprehensiveness</a:t>
            </a:r>
          </a:p>
          <a:p>
            <a:pPr marL="152400">
              <a:buClr>
                <a:schemeClr val="dk1"/>
              </a:buClr>
              <a:buSzPts val="1200"/>
            </a:pPr>
            <a:endParaRPr lang="pt-BR" sz="600" b="1" dirty="0" smtClean="0">
              <a:solidFill>
                <a:schemeClr val="tx1"/>
              </a:solidFill>
              <a:uFill>
                <a:noFill/>
              </a:uFill>
              <a:latin typeface="DM Sans"/>
              <a:ea typeface="DM Sans"/>
              <a:cs typeface="DM Sans"/>
            </a:endParaRPr>
          </a:p>
          <a:p>
            <a:pPr marL="152400">
              <a:buClr>
                <a:schemeClr val="dk1"/>
              </a:buClr>
              <a:buSzPts val="1200"/>
            </a:pPr>
            <a:endParaRPr lang="en-US" sz="600" b="1" dirty="0">
              <a:solidFill>
                <a:schemeClr val="tx1"/>
              </a:solidFill>
              <a:uFill>
                <a:noFill/>
              </a:uFill>
              <a:latin typeface="DM Sans"/>
              <a:ea typeface="DM Sans"/>
              <a:cs typeface="DM Sans"/>
            </a:endParaRPr>
          </a:p>
          <a:p>
            <a:r>
              <a:rPr lang="en-US" sz="600" dirty="0">
                <a:solidFill>
                  <a:schemeClr val="dk1"/>
                </a:solidFill>
                <a:latin typeface="DM Sans"/>
                <a:ea typeface="DM Sans"/>
                <a:cs typeface="DM Sans"/>
              </a:rPr>
              <a:t>This database is </a:t>
            </a:r>
            <a:r>
              <a:rPr lang="en-US" sz="600" b="1" dirty="0">
                <a:solidFill>
                  <a:schemeClr val="dk1"/>
                </a:solidFill>
                <a:latin typeface="DM Sans"/>
                <a:ea typeface="DM Sans"/>
                <a:cs typeface="DM Sans"/>
              </a:rPr>
              <a:t>comprehensive</a:t>
            </a:r>
            <a:r>
              <a:rPr lang="en-US" sz="600" dirty="0">
                <a:solidFill>
                  <a:schemeClr val="dk1"/>
                </a:solidFill>
                <a:latin typeface="DM Sans"/>
                <a:ea typeface="DM Sans"/>
                <a:cs typeface="DM Sans"/>
              </a:rPr>
              <a:t> enough</a:t>
            </a:r>
          </a:p>
          <a:p>
            <a:endParaRPr lang="en-US" sz="600" dirty="0"/>
          </a:p>
          <a:p>
            <a:pPr marL="152400">
              <a:buClr>
                <a:schemeClr val="dk1"/>
              </a:buClr>
              <a:buSzPts val="1200"/>
            </a:pPr>
            <a:r>
              <a:rPr lang="en-US" sz="1050" b="1" dirty="0" smtClean="0">
                <a:solidFill>
                  <a:schemeClr val="tx1"/>
                </a:solidFill>
                <a:uFill>
                  <a:noFill/>
                </a:uFill>
                <a:latin typeface="DM Sans"/>
                <a:ea typeface="DM Sans"/>
                <a:cs typeface="DM Sans"/>
              </a:rPr>
              <a:t>C – Current</a:t>
            </a:r>
          </a:p>
          <a:p>
            <a:pPr marL="152400">
              <a:buClr>
                <a:schemeClr val="dk1"/>
              </a:buClr>
              <a:buSzPts val="1200"/>
            </a:pPr>
            <a:endParaRPr lang="pt-BR" sz="600" b="1" dirty="0" smtClean="0">
              <a:solidFill>
                <a:schemeClr val="tx1"/>
              </a:solidFill>
              <a:uFill>
                <a:noFill/>
              </a:uFill>
              <a:latin typeface="DM Sans"/>
              <a:ea typeface="DM Sans"/>
              <a:cs typeface="DM Sans"/>
            </a:endParaRPr>
          </a:p>
          <a:p>
            <a:pPr marL="152400">
              <a:buClr>
                <a:schemeClr val="dk1"/>
              </a:buClr>
              <a:buSzPts val="1200"/>
            </a:pPr>
            <a:endParaRPr lang="en-US" sz="600" b="1" dirty="0">
              <a:solidFill>
                <a:schemeClr val="tx1"/>
              </a:solidFill>
              <a:uFill>
                <a:noFill/>
              </a:uFill>
              <a:latin typeface="DM Sans"/>
              <a:ea typeface="DM Sans"/>
              <a:cs typeface="DM Sans"/>
            </a:endParaRPr>
          </a:p>
          <a:p>
            <a:r>
              <a:rPr lang="en-US" sz="600" dirty="0">
                <a:solidFill>
                  <a:schemeClr val="dk1"/>
                </a:solidFill>
                <a:latin typeface="DM Sans"/>
                <a:ea typeface="DM Sans"/>
                <a:cs typeface="DM Sans"/>
              </a:rPr>
              <a:t>The database are </a:t>
            </a:r>
            <a:r>
              <a:rPr lang="en-US" sz="600" b="1" dirty="0">
                <a:solidFill>
                  <a:schemeClr val="dk1"/>
                </a:solidFill>
                <a:latin typeface="DM Sans"/>
                <a:ea typeface="DM Sans"/>
                <a:cs typeface="DM Sans"/>
              </a:rPr>
              <a:t>up to date </a:t>
            </a:r>
            <a:r>
              <a:rPr lang="en-US" sz="600" dirty="0">
                <a:solidFill>
                  <a:schemeClr val="dk1"/>
                </a:solidFill>
                <a:latin typeface="DM Sans"/>
                <a:ea typeface="DM Sans"/>
                <a:cs typeface="DM Sans"/>
              </a:rPr>
              <a:t>and updated monthly</a:t>
            </a:r>
          </a:p>
          <a:p>
            <a:endParaRPr lang="en-US" sz="600" dirty="0"/>
          </a:p>
          <a:p>
            <a:pPr marL="152400">
              <a:buClr>
                <a:schemeClr val="dk1"/>
              </a:buClr>
              <a:buSzPts val="1200"/>
            </a:pPr>
            <a:r>
              <a:rPr lang="en-US" sz="1050" b="1" dirty="0" smtClean="0">
                <a:solidFill>
                  <a:schemeClr val="tx1"/>
                </a:solidFill>
                <a:uFill>
                  <a:noFill/>
                </a:uFill>
                <a:latin typeface="DM Sans"/>
                <a:ea typeface="DM Sans"/>
                <a:cs typeface="DM Sans"/>
              </a:rPr>
              <a:t>C – Cited</a:t>
            </a:r>
          </a:p>
          <a:p>
            <a:pPr marL="152400">
              <a:buClr>
                <a:schemeClr val="dk1"/>
              </a:buClr>
              <a:buSzPts val="1200"/>
            </a:pPr>
            <a:endParaRPr lang="pt-BR" sz="600" b="1" dirty="0" smtClean="0">
              <a:solidFill>
                <a:schemeClr val="tx1"/>
              </a:solidFill>
              <a:uFill>
                <a:noFill/>
              </a:uFill>
              <a:latin typeface="DM Sans"/>
              <a:ea typeface="DM Sans"/>
              <a:cs typeface="DM Sans"/>
            </a:endParaRPr>
          </a:p>
          <a:p>
            <a:pPr marL="152400">
              <a:buClr>
                <a:schemeClr val="dk1"/>
              </a:buClr>
              <a:buSzPts val="1200"/>
            </a:pPr>
            <a:endParaRPr lang="en-US" sz="600" b="1" dirty="0">
              <a:solidFill>
                <a:schemeClr val="tx1"/>
              </a:solidFill>
              <a:uFill>
                <a:noFill/>
              </a:uFill>
              <a:latin typeface="DM Sans"/>
              <a:ea typeface="DM Sans"/>
              <a:cs typeface="DM Sans"/>
            </a:endParaRPr>
          </a:p>
          <a:p>
            <a:r>
              <a:rPr lang="en-US" sz="600" dirty="0">
                <a:solidFill>
                  <a:schemeClr val="dk1"/>
                </a:solidFill>
                <a:latin typeface="DM Sans"/>
                <a:ea typeface="DM Sans"/>
                <a:cs typeface="DM Sans"/>
              </a:rPr>
              <a:t>The data is sourced by a </a:t>
            </a:r>
            <a:r>
              <a:rPr lang="en-US" sz="600" b="1" dirty="0">
                <a:solidFill>
                  <a:schemeClr val="dk1"/>
                </a:solidFill>
                <a:latin typeface="DM Sans"/>
                <a:ea typeface="DM Sans"/>
                <a:cs typeface="DM Sans"/>
              </a:rPr>
              <a:t>first-party group</a:t>
            </a:r>
            <a:r>
              <a:rPr lang="en-US" sz="600" dirty="0">
                <a:solidFill>
                  <a:schemeClr val="dk1"/>
                </a:solidFill>
                <a:latin typeface="DM Sans"/>
                <a:ea typeface="DM Sans"/>
                <a:cs typeface="DM Sans"/>
              </a:rPr>
              <a:t> (Motivate International Inc.), under this </a:t>
            </a:r>
            <a:r>
              <a:rPr lang="en-US" sz="600" dirty="0" smtClean="0">
                <a:solidFill>
                  <a:schemeClr val="dk1"/>
                </a:solidFill>
                <a:latin typeface="DM Sans"/>
                <a:ea typeface="DM Sans"/>
                <a:cs typeface="DM Sans"/>
                <a:hlinkClick r:id="rId4"/>
              </a:rPr>
              <a:t>license</a:t>
            </a:r>
            <a:r>
              <a:rPr lang="en-US" sz="600" dirty="0" smtClean="0">
                <a:solidFill>
                  <a:schemeClr val="dk1"/>
                </a:solidFill>
                <a:latin typeface="DM Sans"/>
                <a:ea typeface="DM Sans"/>
                <a:cs typeface="DM Sans"/>
              </a:rPr>
              <a:t>.</a:t>
            </a:r>
            <a:endParaRPr lang="en-US" sz="600" dirty="0">
              <a:solidFill>
                <a:schemeClr val="dk1"/>
              </a:solidFill>
              <a:latin typeface="DM Sans"/>
              <a:ea typeface="DM Sans"/>
              <a:cs typeface="DM Sans"/>
            </a:endParaRPr>
          </a:p>
          <a:p>
            <a:pPr marL="152400">
              <a:buClr>
                <a:schemeClr val="dk1"/>
              </a:buClr>
              <a:buSzPts val="1200"/>
            </a:pPr>
            <a:r>
              <a:rPr lang="en-US" sz="600" dirty="0" smtClean="0">
                <a:solidFill>
                  <a:schemeClr val="dk1"/>
                </a:solidFill>
                <a:latin typeface="DM Sans"/>
                <a:ea typeface="DM Sans"/>
                <a:cs typeface="DM Sans"/>
                <a:sym typeface="DM Sans"/>
              </a:rPr>
              <a:t> </a:t>
            </a:r>
            <a:r>
              <a:rPr lang="en-US" sz="700" dirty="0" smtClean="0">
                <a:solidFill>
                  <a:schemeClr val="dk1"/>
                </a:solidFill>
                <a:latin typeface="DM Sans"/>
                <a:ea typeface="DM Sans"/>
                <a:cs typeface="DM Sans"/>
                <a:sym typeface="DM Sans"/>
              </a:rPr>
              <a:t> </a:t>
            </a:r>
            <a:endParaRPr lang="pt-BR" sz="800" dirty="0">
              <a:solidFill>
                <a:srgbClr val="0070C0"/>
              </a:solidFill>
              <a:latin typeface="DM Sans"/>
              <a:ea typeface="DM Sans"/>
              <a:cs typeface="DM Sans"/>
              <a:sym typeface="DM Sans"/>
            </a:endParaRPr>
          </a:p>
        </p:txBody>
      </p:sp>
      <p:sp>
        <p:nvSpPr>
          <p:cNvPr id="6"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A description of all data sources used</a:t>
            </a:r>
          </a:p>
        </p:txBody>
      </p:sp>
      <p:grpSp>
        <p:nvGrpSpPr>
          <p:cNvPr id="7" name="Google Shape;10564;p69"/>
          <p:cNvGrpSpPr/>
          <p:nvPr/>
        </p:nvGrpSpPr>
        <p:grpSpPr>
          <a:xfrm>
            <a:off x="7586080" y="2358851"/>
            <a:ext cx="308234" cy="308234"/>
            <a:chOff x="1487200" y="4993750"/>
            <a:chExt cx="483125" cy="483125"/>
          </a:xfrm>
        </p:grpSpPr>
        <p:sp>
          <p:nvSpPr>
            <p:cNvPr id="8"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0564;p69"/>
          <p:cNvGrpSpPr/>
          <p:nvPr/>
        </p:nvGrpSpPr>
        <p:grpSpPr>
          <a:xfrm>
            <a:off x="3895728" y="2775601"/>
            <a:ext cx="308234" cy="308234"/>
            <a:chOff x="1487200" y="4993750"/>
            <a:chExt cx="483125" cy="483125"/>
          </a:xfrm>
        </p:grpSpPr>
        <p:sp>
          <p:nvSpPr>
            <p:cNvPr id="11"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10564;p69"/>
          <p:cNvGrpSpPr/>
          <p:nvPr/>
        </p:nvGrpSpPr>
        <p:grpSpPr>
          <a:xfrm>
            <a:off x="2303628" y="3301945"/>
            <a:ext cx="308234" cy="308234"/>
            <a:chOff x="1487200" y="4993750"/>
            <a:chExt cx="483125" cy="483125"/>
          </a:xfrm>
        </p:grpSpPr>
        <p:sp>
          <p:nvSpPr>
            <p:cNvPr id="14"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10564;p69"/>
          <p:cNvGrpSpPr/>
          <p:nvPr/>
        </p:nvGrpSpPr>
        <p:grpSpPr>
          <a:xfrm>
            <a:off x="2637803" y="3825201"/>
            <a:ext cx="308234" cy="308234"/>
            <a:chOff x="1487200" y="4993750"/>
            <a:chExt cx="483125" cy="483125"/>
          </a:xfrm>
        </p:grpSpPr>
        <p:sp>
          <p:nvSpPr>
            <p:cNvPr id="17"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10564;p69"/>
          <p:cNvGrpSpPr/>
          <p:nvPr/>
        </p:nvGrpSpPr>
        <p:grpSpPr>
          <a:xfrm>
            <a:off x="4007384" y="4349934"/>
            <a:ext cx="308234" cy="308234"/>
            <a:chOff x="1487200" y="4993750"/>
            <a:chExt cx="483125" cy="483125"/>
          </a:xfrm>
        </p:grpSpPr>
        <p:sp>
          <p:nvSpPr>
            <p:cNvPr id="20"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 name="Google Shape;11129;p71"/>
          <p:cNvSpPr/>
          <p:nvPr/>
        </p:nvSpPr>
        <p:spPr>
          <a:xfrm>
            <a:off x="719998" y="621663"/>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9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Process</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4</a:t>
            </a:r>
            <a:endParaRPr dirty="0">
              <a:solidFill>
                <a:schemeClr val="bg2">
                  <a:lumMod val="50000"/>
                </a:schemeClr>
              </a:solidFill>
            </a:endParaRPr>
          </a:p>
        </p:txBody>
      </p:sp>
    </p:spTree>
    <p:extLst>
      <p:ext uri="{BB962C8B-B14F-4D97-AF65-F5344CB8AC3E}">
        <p14:creationId xmlns:p14="http://schemas.microsoft.com/office/powerpoint/2010/main" val="332145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134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323</a:t>
            </a:r>
            <a:r>
              <a:rPr lang="en-US" sz="1050" b="1" dirty="0">
                <a:solidFill>
                  <a:srgbClr val="0070C0"/>
                </a:solidFill>
              </a:rPr>
              <a:t>.</a:t>
            </a: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4 -</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DM Sans"/>
                <a:ea typeface="DM Sans"/>
                <a:cs typeface="DM Sans"/>
                <a:sym typeface="DM Sans"/>
              </a:rPr>
              <a:t>*Obs.: This step don’t have the details, the main objective of this presentation are the visuals.</a:t>
            </a:r>
            <a:endParaRPr lang="en-US" sz="600" b="1"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7819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Analyze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5</a:t>
            </a:r>
            <a:endParaRPr dirty="0">
              <a:solidFill>
                <a:schemeClr val="bg2">
                  <a:lumMod val="50000"/>
                </a:schemeClr>
              </a:solidFill>
            </a:endParaRPr>
          </a:p>
        </p:txBody>
      </p:sp>
    </p:spTree>
    <p:extLst>
      <p:ext uri="{BB962C8B-B14F-4D97-AF65-F5344CB8AC3E}">
        <p14:creationId xmlns:p14="http://schemas.microsoft.com/office/powerpoint/2010/main" val="392704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Tool</a:t>
            </a:r>
            <a:endParaRPr sz="2000" dirty="0"/>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r>
              <a:rPr lang="en-US" sz="1050" dirty="0" smtClean="0">
                <a:solidFill>
                  <a:schemeClr val="tx1"/>
                </a:solidFill>
              </a:rPr>
              <a:t> too</a:t>
            </a:r>
            <a:endParaRPr lang="en-US" sz="1050" dirty="0">
              <a:solidFill>
                <a:schemeClr val="tx1"/>
              </a:solidFill>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Studies</a:t>
            </a:r>
            <a:endParaRPr sz="2000" dirty="0"/>
          </a:p>
        </p:txBody>
      </p:sp>
      <p:sp>
        <p:nvSpPr>
          <p:cNvPr id="1367" name="Google Shape;1367;p32"/>
          <p:cNvSpPr txBox="1">
            <a:spLocks noGrp="1"/>
          </p:cNvSpPr>
          <p:nvPr>
            <p:ph type="subTitle" idx="4"/>
          </p:nvPr>
        </p:nvSpPr>
        <p:spPr>
          <a:xfrm>
            <a:off x="5690952" y="2002094"/>
            <a:ext cx="2614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smtClean="0">
                <a:solidFill>
                  <a:srgbClr val="0070C0"/>
                </a:solidFill>
              </a:rPr>
              <a:t>Count</a:t>
            </a:r>
            <a:r>
              <a:rPr lang="en" sz="1000" dirty="0" smtClean="0"/>
              <a:t>: the frequency of records</a:t>
            </a:r>
          </a:p>
          <a:p>
            <a:pPr marL="0" lvl="0" indent="0" algn="l" rtl="0">
              <a:spcBef>
                <a:spcPts val="0"/>
              </a:spcBef>
              <a:spcAft>
                <a:spcPts val="0"/>
              </a:spcAft>
              <a:buNone/>
            </a:pPr>
            <a:r>
              <a:rPr lang="en" sz="1000" b="1" dirty="0" smtClean="0">
                <a:solidFill>
                  <a:srgbClr val="0070C0"/>
                </a:solidFill>
              </a:rPr>
              <a:t>Length</a:t>
            </a:r>
            <a:r>
              <a:rPr lang="en" sz="1000" dirty="0" smtClean="0"/>
              <a:t>: The ride length in minutes</a:t>
            </a:r>
            <a:endParaRPr sz="1000" dirty="0"/>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Tecnique</a:t>
            </a:r>
            <a:endParaRPr dirty="0"/>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r>
              <a:rPr lang="en-US" sz="1000" dirty="0" smtClean="0"/>
              <a:t>This </a:t>
            </a:r>
            <a:r>
              <a:rPr lang="en-US" sz="1000" dirty="0"/>
              <a:t>step will be </a:t>
            </a:r>
            <a:r>
              <a:rPr lang="en-US" sz="1000" dirty="0" err="1"/>
              <a:t>splitted</a:t>
            </a:r>
            <a:r>
              <a:rPr lang="en-US" sz="1000" dirty="0"/>
              <a:t> into two </a:t>
            </a:r>
            <a:r>
              <a:rPr lang="en-US" sz="1000" dirty="0" smtClean="0"/>
              <a:t>studies: </a:t>
            </a:r>
            <a:r>
              <a:rPr lang="en-US" sz="1000" b="1" dirty="0" smtClean="0">
                <a:solidFill>
                  <a:srgbClr val="0070C0"/>
                </a:solidFill>
              </a:rPr>
              <a:t>Count</a:t>
            </a:r>
            <a:r>
              <a:rPr lang="en-US" sz="1000" dirty="0" smtClean="0">
                <a:solidFill>
                  <a:srgbClr val="0070C0"/>
                </a:solidFill>
              </a:rPr>
              <a:t> </a:t>
            </a:r>
            <a:r>
              <a:rPr lang="en-US" sz="1000" dirty="0" smtClean="0"/>
              <a:t>and </a:t>
            </a:r>
            <a:r>
              <a:rPr lang="en-US" sz="1000" b="1" dirty="0" smtClean="0">
                <a:solidFill>
                  <a:srgbClr val="0070C0"/>
                </a:solidFill>
              </a:rPr>
              <a:t>Length</a:t>
            </a:r>
            <a:endParaRPr sz="1000" b="1" dirty="0">
              <a:solidFill>
                <a:srgbClr val="0070C0"/>
              </a:solidFill>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Check it out</a:t>
            </a:r>
            <a:endParaRPr sz="2800" dirty="0"/>
          </a:p>
        </p:txBody>
      </p:sp>
      <p:sp>
        <p:nvSpPr>
          <p:cNvPr id="1371" name="Google Shape;1371;p32"/>
          <p:cNvSpPr txBox="1">
            <a:spLocks noGrp="1"/>
          </p:cNvSpPr>
          <p:nvPr>
            <p:ph type="subTitle" idx="8"/>
          </p:nvPr>
        </p:nvSpPr>
        <p:spPr>
          <a:xfrm>
            <a:off x="5690951" y="3320650"/>
            <a:ext cx="2733000" cy="637212"/>
          </a:xfrm>
          <a:prstGeom prst="rect">
            <a:avLst/>
          </a:prstGeom>
        </p:spPr>
        <p:txBody>
          <a:bodyPr spcFirstLastPara="1" wrap="square" lIns="91425" tIns="91425" rIns="91425" bIns="91425" anchor="t" anchorCtr="0">
            <a:noAutofit/>
          </a:bodyPr>
          <a:lstStyle/>
          <a:p>
            <a:pPr marL="0" lvl="0" indent="0"/>
            <a:r>
              <a:rPr lang="en-US" sz="1000" dirty="0"/>
              <a:t>To access the full </a:t>
            </a:r>
            <a:r>
              <a:rPr lang="en-US" sz="1000" dirty="0" smtClean="0"/>
              <a:t>report and the summary, </a:t>
            </a:r>
            <a:r>
              <a:rPr lang="en-US" sz="1000" dirty="0"/>
              <a:t>please, visit the </a:t>
            </a:r>
            <a:r>
              <a:rPr lang="en-US" sz="1000" dirty="0" smtClean="0">
                <a:hlinkClick r:id="rId3"/>
              </a:rPr>
              <a:t>link</a:t>
            </a:r>
            <a:r>
              <a:rPr lang="en-US" sz="1000" dirty="0" smtClean="0"/>
              <a:t>. This step starts at </a:t>
            </a:r>
            <a:r>
              <a:rPr lang="en-US" sz="1000" b="1" dirty="0">
                <a:solidFill>
                  <a:srgbClr val="0070C0"/>
                </a:solidFill>
              </a:rPr>
              <a:t>row </a:t>
            </a:r>
            <a:r>
              <a:rPr lang="en-US" sz="1000" b="1" dirty="0" smtClean="0">
                <a:solidFill>
                  <a:srgbClr val="0070C0"/>
                </a:solidFill>
              </a:rPr>
              <a:t>324 </a:t>
            </a:r>
            <a:r>
              <a:rPr lang="en-US" sz="1000" dirty="0" smtClean="0">
                <a:solidFill>
                  <a:schemeClr val="tx1"/>
                </a:solidFill>
              </a:rPr>
              <a:t>to</a:t>
            </a:r>
            <a:r>
              <a:rPr lang="en-US" sz="1000" b="1" dirty="0" smtClean="0">
                <a:solidFill>
                  <a:srgbClr val="0070C0"/>
                </a:solidFill>
              </a:rPr>
              <a:t> row 483.</a:t>
            </a:r>
            <a:endParaRPr lang="en-US" sz="1000" b="1" dirty="0">
              <a:solidFill>
                <a:srgbClr val="0070C0"/>
              </a:solidFill>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6"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 - </a:t>
            </a:r>
            <a:r>
              <a:rPr lang="en" dirty="0" smtClean="0"/>
              <a:t>Analyze</a:t>
            </a:r>
            <a:endParaRPr dirty="0"/>
          </a:p>
        </p:txBody>
      </p:sp>
      <p:sp>
        <p:nvSpPr>
          <p:cNvPr id="17"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A summary of your analysis</a:t>
            </a:r>
          </a:p>
        </p:txBody>
      </p:sp>
      <p:sp>
        <p:nvSpPr>
          <p:cNvPr id="24" name="Google Shape;11096;p71"/>
          <p:cNvSpPr/>
          <p:nvPr/>
        </p:nvSpPr>
        <p:spPr>
          <a:xfrm>
            <a:off x="719988" y="621608"/>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DM Sans"/>
                <a:ea typeface="DM Sans"/>
                <a:cs typeface="DM Sans"/>
                <a:sym typeface="DM Sans"/>
              </a:rPr>
              <a:t>*Obs.: This step don’t have the details, the main objective of this presentation are the visuals.</a:t>
            </a:r>
            <a:endParaRPr lang="en-US" sz="600" b="1" dirty="0">
              <a:solidFill>
                <a:schemeClr val="tx1"/>
              </a:solidFill>
              <a:uFill>
                <a:noFill/>
              </a:u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Share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6</a:t>
            </a:r>
            <a:endParaRPr dirty="0">
              <a:solidFill>
                <a:schemeClr val="bg2">
                  <a:lumMod val="50000"/>
                </a:schemeClr>
              </a:solidFill>
            </a:endParaRPr>
          </a:p>
        </p:txBody>
      </p:sp>
    </p:spTree>
    <p:extLst>
      <p:ext uri="{BB962C8B-B14F-4D97-AF65-F5344CB8AC3E}">
        <p14:creationId xmlns:p14="http://schemas.microsoft.com/office/powerpoint/2010/main" val="3857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sz="2400" dirty="0" smtClean="0"/>
              <a:t>Count Study</a:t>
            </a:r>
            <a:endParaRPr dirty="0"/>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t>Tables and Plots by </a:t>
            </a:r>
            <a:r>
              <a:rPr lang="en" sz="1000" b="1" dirty="0" smtClean="0"/>
              <a:t>RStudio</a:t>
            </a:r>
            <a:endParaRPr sz="1000" b="1" dirty="0"/>
          </a:p>
        </p:txBody>
      </p:sp>
      <p:sp>
        <p:nvSpPr>
          <p:cNvPr id="1508" name="Google Shape;1508;p42"/>
          <p:cNvSpPr txBox="1">
            <a:spLocks noGrp="1"/>
          </p:cNvSpPr>
          <p:nvPr>
            <p:ph type="title" idx="2"/>
          </p:nvPr>
        </p:nvSpPr>
        <p:spPr>
          <a:xfrm>
            <a:off x="4699350"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sz="2400" dirty="0" smtClean="0"/>
              <a:t>Length Study</a:t>
            </a:r>
            <a:endParaRPr dirty="0"/>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err="1"/>
              <a:t>RStudio</a:t>
            </a:r>
            <a:endParaRPr lang="en-US" sz="1000" b="1" dirty="0"/>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sz="2400" dirty="0" smtClean="0"/>
              <a:t>Map Study</a:t>
            </a:r>
            <a:endParaRPr sz="2400" dirty="0"/>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smtClean="0"/>
              <a:t>Power BI</a:t>
            </a:r>
            <a:r>
              <a:rPr lang="en-US" sz="1000" dirty="0" smtClean="0"/>
              <a:t> and </a:t>
            </a:r>
            <a:r>
              <a:rPr lang="en-US" sz="1000" b="1" dirty="0" smtClean="0"/>
              <a:t>Tableau</a:t>
            </a:r>
            <a:endParaRPr lang="en-US" sz="1000" b="1" dirty="0"/>
          </a:p>
        </p:txBody>
      </p:sp>
      <p:sp>
        <p:nvSpPr>
          <p:cNvPr id="10"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 - </a:t>
            </a:r>
            <a:r>
              <a:rPr lang="en" dirty="0" smtClean="0"/>
              <a:t>Share</a:t>
            </a:r>
            <a:endParaRPr dirty="0"/>
          </a:p>
        </p:txBody>
      </p:sp>
      <p:sp>
        <p:nvSpPr>
          <p:cNvPr id="11"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Supporting visualizations and key findings</a:t>
            </a:r>
          </a:p>
        </p:txBody>
      </p:sp>
      <p:grpSp>
        <p:nvGrpSpPr>
          <p:cNvPr id="13" name="Google Shape;11130;p71"/>
          <p:cNvGrpSpPr/>
          <p:nvPr/>
        </p:nvGrpSpPr>
        <p:grpSpPr>
          <a:xfrm>
            <a:off x="719999" y="616403"/>
            <a:ext cx="351315" cy="351050"/>
            <a:chOff x="1413250" y="2680675"/>
            <a:chExt cx="297750" cy="297525"/>
          </a:xfrm>
        </p:grpSpPr>
        <p:sp>
          <p:nvSpPr>
            <p:cNvPr id="14"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036;p58"/>
          <p:cNvSpPr txBox="1"/>
          <p:nvPr/>
        </p:nvSpPr>
        <p:spPr>
          <a:xfrm>
            <a:off x="843623" y="1174703"/>
            <a:ext cx="7704001" cy="225757"/>
          </a:xfrm>
          <a:prstGeom prst="rect">
            <a:avLst/>
          </a:prstGeom>
          <a:noFill/>
          <a:ln>
            <a:noFill/>
          </a:ln>
        </p:spPr>
        <p:txBody>
          <a:bodyPr spcFirstLastPara="1" wrap="square" lIns="91425" tIns="91425" rIns="91425" bIns="91425" anchor="t" anchorCtr="0">
            <a:noAutofit/>
          </a:bodyPr>
          <a:lstStyle/>
          <a:p>
            <a:pPr lvl="0" algn="ctr"/>
            <a:r>
              <a:rPr lang="en-US" sz="900" b="1" dirty="0">
                <a:solidFill>
                  <a:srgbClr val="0070C0"/>
                </a:solidFill>
                <a:uFill>
                  <a:noFill/>
                </a:uFill>
                <a:latin typeface="DM Sans"/>
                <a:ea typeface="DM Sans"/>
                <a:cs typeface="DM Sans"/>
                <a:sym typeface="DM Sans"/>
              </a:rPr>
              <a:t>Unlike the previous step, this study will be divided into three </a:t>
            </a:r>
            <a:r>
              <a:rPr lang="en-US" sz="900" b="1" dirty="0" smtClean="0">
                <a:solidFill>
                  <a:srgbClr val="0070C0"/>
                </a:solidFill>
                <a:uFill>
                  <a:noFill/>
                </a:uFill>
                <a:latin typeface="DM Sans"/>
                <a:ea typeface="DM Sans"/>
                <a:cs typeface="DM Sans"/>
                <a:sym typeface="DM Sans"/>
              </a:rPr>
              <a:t>parts:</a:t>
            </a:r>
            <a:endParaRPr lang="pt-BR" sz="900" b="1" dirty="0">
              <a:solidFill>
                <a:srgbClr val="0070C0"/>
              </a:solidFill>
              <a:uFill>
                <a:noFill/>
              </a:u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9" y="1400250"/>
            <a:ext cx="3780817" cy="251751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1" y="1426191"/>
            <a:ext cx="3780817" cy="2543456"/>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As we can see, most of the rides data are from annual members, but it's not so </a:t>
            </a:r>
            <a:r>
              <a:rPr lang="en-US" sz="1000" dirty="0" smtClean="0">
                <a:solidFill>
                  <a:schemeClr val="tx1"/>
                </a:solidFill>
                <a:uFill>
                  <a:noFill/>
                </a:uFill>
                <a:latin typeface="DM Sans"/>
                <a:ea typeface="DM Sans"/>
                <a:cs typeface="DM Sans"/>
                <a:sym typeface="DM Sans"/>
              </a:rPr>
              <a:t>different</a:t>
            </a:r>
            <a:endParaRPr lang="en-US" sz="1000" dirty="0">
              <a:solidFill>
                <a:schemeClr val="tx1"/>
              </a:solidFill>
              <a:uFill>
                <a:noFill/>
              </a:uFill>
              <a:latin typeface="DM Sans"/>
              <a:ea typeface="DM Sans"/>
              <a:cs typeface="DM Sans"/>
              <a:sym typeface="DM Sans"/>
            </a:endParaRP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DM Sans"/>
                <a:ea typeface="DM Sans"/>
                <a:cs typeface="DM Sans"/>
                <a:sym typeface="DM Sans"/>
              </a:rPr>
              <a:t>6.1.1 – Casual and Member Overview</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428818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79" y="988282"/>
            <a:ext cx="4912196" cy="3227542"/>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Members and Casuals are different when the variable is the hour to ride. While Members ride mostly at 7am to 7pm, a few Casuals ride at the morning. At night there is more Casuals than Member riding (as we see before, there is more Annual Members than Casuals Riders).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.1.2 – Casual and Member by Hour</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2630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52" y="1419632"/>
            <a:ext cx="3842514" cy="2558597"/>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7" y="1400251"/>
            <a:ext cx="3858729" cy="2569395"/>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Here is a big difference: Casuals ride much more on Sundays (the first bar) and Saturdays (the last bar), while Members ride constantly in week days. </a:t>
            </a: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.1.3 – Casual and Member by Week Day</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150442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97394"/>
            <a:ext cx="4853700" cy="914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Introduction</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chemeClr val="bg2">
                    <a:lumMod val="50000"/>
                  </a:schemeClr>
                </a:solidFill>
              </a:rPr>
              <a:t>1</a:t>
            </a:r>
            <a:endParaRPr dirty="0">
              <a:solidFill>
                <a:schemeClr val="bg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7" y="961085"/>
            <a:ext cx="4852692" cy="3231241"/>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Both ride more at the summer and less at the winter.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.1.4 – Casual and Member by Month</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315813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3" y="956834"/>
            <a:ext cx="4853395" cy="3231709"/>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Members use much more the classic bike than the docked bike if we </a:t>
            </a:r>
            <a:r>
              <a:rPr lang="en-US" sz="1000" dirty="0" smtClean="0">
                <a:solidFill>
                  <a:schemeClr val="tx1"/>
                </a:solidFill>
                <a:uFill>
                  <a:noFill/>
                </a:uFill>
                <a:latin typeface="DM Sans"/>
                <a:ea typeface="DM Sans"/>
                <a:cs typeface="DM Sans"/>
                <a:sym typeface="DM Sans"/>
              </a:rPr>
              <a:t>compare </a:t>
            </a:r>
            <a:r>
              <a:rPr lang="en-US" sz="1000" dirty="0">
                <a:solidFill>
                  <a:schemeClr val="tx1"/>
                </a:solidFill>
                <a:uFill>
                  <a:noFill/>
                </a:uFill>
                <a:latin typeface="DM Sans"/>
                <a:ea typeface="DM Sans"/>
                <a:cs typeface="DM Sans"/>
                <a:sym typeface="DM Sans"/>
              </a:rPr>
              <a:t>with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.1.5 – Casual and Member by Rideable Type</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176313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877" y="986993"/>
            <a:ext cx="4813782" cy="3205331"/>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a:solidFill>
                  <a:schemeClr val="tx1"/>
                </a:solidFill>
                <a:uFill>
                  <a:noFill/>
                </a:uFill>
                <a:latin typeface="DM Sans"/>
                <a:ea typeface="DM Sans"/>
                <a:cs typeface="DM Sans"/>
                <a:sym typeface="DM Sans"/>
              </a:rPr>
              <a:t>Casuals users spend twice time more than Members </a:t>
            </a:r>
            <a:r>
              <a:rPr lang="en-US" sz="1000" smtClean="0">
                <a:solidFill>
                  <a:schemeClr val="tx1"/>
                </a:solidFill>
                <a:uFill>
                  <a:noFill/>
                </a:uFill>
                <a:latin typeface="DM Sans"/>
                <a:ea typeface="DM Sans"/>
                <a:cs typeface="DM Sans"/>
                <a:sym typeface="DM Sans"/>
              </a:rPr>
              <a:t>pedaling</a:t>
            </a:r>
            <a:endParaRPr lang="en-US" sz="1000" dirty="0">
              <a:solidFill>
                <a:schemeClr val="tx1"/>
              </a:solidFill>
              <a:uFill>
                <a:noFill/>
              </a:uFill>
              <a:latin typeface="DM Sans"/>
              <a:ea typeface="DM Sans"/>
              <a:cs typeface="DM Sans"/>
              <a:sym typeface="DM Sans"/>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DM Sans"/>
                <a:ea typeface="DM Sans"/>
                <a:cs typeface="DM Sans"/>
                <a:sym typeface="DM Sans"/>
              </a:rPr>
              <a:t>6.2.1 – Casual and Member Overview</a:t>
            </a:r>
            <a:endParaRPr lang="en-US" sz="900" dirty="0">
              <a:solidFill>
                <a:schemeClr val="tx1"/>
              </a:solidFill>
              <a:uFill>
                <a:noFill/>
              </a:uFill>
              <a:latin typeface="DM Sans"/>
              <a:ea typeface="DM Sans"/>
              <a:cs typeface="DM Sans"/>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90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2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The length of the rides of members are smaller and more constantly than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.2.2 – Casual and Member by Hour</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1204549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6" y="988282"/>
            <a:ext cx="4805074" cy="3199533"/>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At Sundays and Saturdays Casuals spend more time riding</a:t>
            </a: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.2.3 – Casual and Member by Week Day</a:t>
            </a:r>
            <a:endParaRPr lang="en-US" sz="900" dirty="0">
              <a:solidFill>
                <a:schemeClr val="tx1"/>
              </a:solidFill>
              <a:uFill>
                <a:noFill/>
              </a:uFill>
              <a:latin typeface="DM Sans"/>
              <a:ea typeface="DM Sans"/>
              <a:cs typeface="DM Sans"/>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48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9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Independent of the month, </a:t>
            </a:r>
            <a:r>
              <a:rPr lang="en-US" sz="1000" dirty="0" err="1">
                <a:solidFill>
                  <a:schemeClr val="tx1"/>
                </a:solidFill>
                <a:uFill>
                  <a:noFill/>
                </a:uFill>
                <a:latin typeface="DM Sans"/>
                <a:ea typeface="DM Sans"/>
                <a:cs typeface="DM Sans"/>
                <a:sym typeface="DM Sans"/>
              </a:rPr>
              <a:t>Members's</a:t>
            </a:r>
            <a:r>
              <a:rPr lang="en-US" sz="1000">
                <a:solidFill>
                  <a:schemeClr val="tx1"/>
                </a:solidFill>
                <a:uFill>
                  <a:noFill/>
                </a:uFill>
                <a:latin typeface="DM Sans"/>
                <a:ea typeface="DM Sans"/>
                <a:cs typeface="DM Sans"/>
                <a:sym typeface="DM Sans"/>
              </a:rPr>
              <a:t> ride length are similar</a:t>
            </a:r>
            <a:endParaRPr lang="en-US" sz="1000" dirty="0">
              <a:solidFill>
                <a:schemeClr val="tx1"/>
              </a:solidFill>
              <a:uFill>
                <a:noFill/>
              </a:uFill>
              <a:latin typeface="DM Sans"/>
              <a:ea typeface="DM Sans"/>
              <a:cs typeface="DM Sans"/>
              <a:sym typeface="DM Sans"/>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.2.4 – Casual and Member by Month</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323419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5"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Casuals spends more time for the docked bike type</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.2.5 – Casual and Member by Rideable Type</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409860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99" y="1035280"/>
            <a:ext cx="5496015" cy="3100501"/>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DM Sans"/>
                <a:ea typeface="DM Sans"/>
                <a:cs typeface="DM Sans"/>
                <a:sym typeface="DM Sans"/>
              </a:rPr>
              <a:t>Casuals </a:t>
            </a:r>
            <a:r>
              <a:rPr lang="en-US" sz="1000" dirty="0" smtClean="0">
                <a:solidFill>
                  <a:schemeClr val="tx1"/>
                </a:solidFill>
                <a:uFill>
                  <a:noFill/>
                </a:uFill>
                <a:latin typeface="DM Sans"/>
                <a:ea typeface="DM Sans"/>
                <a:cs typeface="DM Sans"/>
                <a:sym typeface="DM Sans"/>
              </a:rPr>
              <a:t>depart manly from </a:t>
            </a:r>
            <a:r>
              <a:rPr lang="en-US" sz="1000" dirty="0">
                <a:solidFill>
                  <a:schemeClr val="tx1"/>
                </a:solidFill>
                <a:uFill>
                  <a:noFill/>
                </a:uFill>
                <a:latin typeface="DM Sans"/>
                <a:ea typeface="DM Sans"/>
                <a:cs typeface="DM Sans"/>
                <a:sym typeface="DM Sans"/>
              </a:rPr>
              <a:t>the </a:t>
            </a:r>
            <a:r>
              <a:rPr lang="en-US" sz="1000" dirty="0" smtClean="0">
                <a:solidFill>
                  <a:schemeClr val="tx1"/>
                </a:solidFill>
                <a:uFill>
                  <a:noFill/>
                </a:uFill>
                <a:latin typeface="DM Sans"/>
                <a:ea typeface="DM Sans"/>
                <a:cs typeface="DM Sans"/>
                <a:sym typeface="DM Sans"/>
              </a:rPr>
              <a:t>waterfront stations, </a:t>
            </a:r>
            <a:r>
              <a:rPr lang="en-US" sz="1000" dirty="0">
                <a:solidFill>
                  <a:schemeClr val="tx1"/>
                </a:solidFill>
                <a:uFill>
                  <a:noFill/>
                </a:uFill>
                <a:latin typeface="DM Sans"/>
                <a:ea typeface="DM Sans"/>
                <a:cs typeface="DM Sans"/>
                <a:sym typeface="DM Sans"/>
              </a:rPr>
              <a:t>while </a:t>
            </a:r>
            <a:r>
              <a:rPr lang="en-US" sz="1000" dirty="0" smtClean="0">
                <a:solidFill>
                  <a:schemeClr val="tx1"/>
                </a:solidFill>
                <a:uFill>
                  <a:noFill/>
                </a:uFill>
                <a:latin typeface="DM Sans"/>
                <a:ea typeface="DM Sans"/>
                <a:cs typeface="DM Sans"/>
                <a:sym typeface="DM Sans"/>
              </a:rPr>
              <a:t>Members depart from the </a:t>
            </a:r>
            <a:r>
              <a:rPr lang="en-US" sz="1000" dirty="0">
                <a:solidFill>
                  <a:schemeClr val="tx1"/>
                </a:solidFill>
                <a:uFill>
                  <a:noFill/>
                </a:uFill>
                <a:latin typeface="DM Sans"/>
                <a:ea typeface="DM Sans"/>
                <a:cs typeface="DM Sans"/>
                <a:sym typeface="DM Sans"/>
              </a:rPr>
              <a:t>city center.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6.3 – </a:t>
            </a:r>
            <a:r>
              <a:rPr lang="en" dirty="0" smtClean="0"/>
              <a:t>Map Study</a:t>
            </a:r>
            <a:endParaRPr dirty="0"/>
          </a:p>
        </p:txBody>
      </p:sp>
      <p:sp>
        <p:nvSpPr>
          <p:cNvPr id="13" name="Google Shape;2036;p58"/>
          <p:cNvSpPr txBox="1"/>
          <p:nvPr/>
        </p:nvSpPr>
        <p:spPr>
          <a:xfrm>
            <a:off x="-6485"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DM Sans"/>
                <a:ea typeface="DM Sans"/>
                <a:cs typeface="DM Sans"/>
                <a:sym typeface="DM Sans"/>
              </a:rPr>
              <a:t>6.3.1 </a:t>
            </a:r>
            <a:r>
              <a:rPr lang="en-US" sz="900" dirty="0">
                <a:solidFill>
                  <a:schemeClr val="tx1"/>
                </a:solidFill>
                <a:uFill>
                  <a:noFill/>
                </a:uFill>
                <a:latin typeface="DM Sans"/>
                <a:ea typeface="DM Sans"/>
                <a:cs typeface="DM Sans"/>
                <a:sym typeface="DM Sans"/>
              </a:rPr>
              <a:t>– Stations where Members and Casuals most unlock bikes </a:t>
            </a:r>
          </a:p>
        </p:txBody>
      </p:sp>
    </p:spTree>
    <p:extLst>
      <p:ext uri="{BB962C8B-B14F-4D97-AF65-F5344CB8AC3E}">
        <p14:creationId xmlns:p14="http://schemas.microsoft.com/office/powerpoint/2010/main" val="176382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47" y="1030619"/>
            <a:ext cx="5477600" cy="3100394"/>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DM Sans"/>
                <a:ea typeface="DM Sans"/>
                <a:cs typeface="DM Sans"/>
                <a:sym typeface="DM Sans"/>
              </a:rPr>
              <a:t>6.3.2 – Member overview</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1177971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84" y="1053132"/>
            <a:ext cx="5460462" cy="3075310"/>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6</a:t>
            </a:r>
            <a:r>
              <a:rPr lang="en-US" sz="900" dirty="0" smtClean="0">
                <a:solidFill>
                  <a:schemeClr val="tx1"/>
                </a:solidFill>
                <a:uFill>
                  <a:noFill/>
                </a:uFill>
                <a:latin typeface="DM Sans"/>
                <a:ea typeface="DM Sans"/>
                <a:cs typeface="DM Sans"/>
                <a:sym typeface="DM Sans"/>
              </a:rPr>
              <a:t>.3.3 – Casual overview</a:t>
            </a:r>
            <a:endParaRPr lang="en-US" sz="900" dirty="0">
              <a:solidFill>
                <a:schemeClr val="tx1"/>
              </a:solidFill>
              <a:uFill>
                <a:noFill/>
              </a:uFill>
              <a:latin typeface="DM Sans"/>
              <a:ea typeface="DM Sans"/>
              <a:cs typeface="DM Sans"/>
              <a:sym typeface="DM Sans"/>
            </a:endParaRPr>
          </a:p>
        </p:txBody>
      </p:sp>
    </p:spTree>
    <p:extLst>
      <p:ext uri="{BB962C8B-B14F-4D97-AF65-F5344CB8AC3E}">
        <p14:creationId xmlns:p14="http://schemas.microsoft.com/office/powerpoint/2010/main" val="40077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1.1 -</a:t>
            </a:r>
            <a:r>
              <a:rPr lang="en" b="0" dirty="0" smtClean="0"/>
              <a:t> </a:t>
            </a:r>
            <a:r>
              <a:rPr lang="en" dirty="0" smtClean="0"/>
              <a:t>Scenario</a:t>
            </a:r>
            <a:endParaRPr dirty="0"/>
          </a:p>
        </p:txBody>
      </p:sp>
      <p:sp>
        <p:nvSpPr>
          <p:cNvPr id="1396" name="Google Shape;1396;p35"/>
          <p:cNvSpPr txBox="1">
            <a:spLocks noGrp="1"/>
          </p:cNvSpPr>
          <p:nvPr>
            <p:ph type="subTitle" idx="1"/>
          </p:nvPr>
        </p:nvSpPr>
        <p:spPr>
          <a:xfrm>
            <a:off x="4873196" y="2832656"/>
            <a:ext cx="2742600" cy="1225025"/>
          </a:xfrm>
          <a:prstGeom prst="rect">
            <a:avLst/>
          </a:prstGeom>
          <a:ln>
            <a:noFill/>
          </a:ln>
        </p:spPr>
        <p:txBody>
          <a:bodyPr spcFirstLastPara="1" wrap="square" lIns="91425" tIns="91425" rIns="91425" bIns="91425" anchor="t" anchorCtr="0">
            <a:noAutofit/>
          </a:bodyPr>
          <a:lstStyle/>
          <a:p>
            <a:pPr marL="0" indent="0"/>
            <a:r>
              <a:rPr lang="en-US" dirty="0"/>
              <a:t>The director of marketing believes the </a:t>
            </a:r>
            <a:r>
              <a:rPr lang="en-US" dirty="0">
                <a:solidFill>
                  <a:schemeClr val="tx1"/>
                </a:solidFill>
              </a:rPr>
              <a:t>company’s future success depends on</a:t>
            </a:r>
            <a:r>
              <a:rPr lang="en-US" b="1" dirty="0">
                <a:solidFill>
                  <a:schemeClr val="bg2"/>
                </a:solidFill>
              </a:rPr>
              <a:t> </a:t>
            </a:r>
            <a:r>
              <a:rPr lang="en-US" b="1" dirty="0">
                <a:solidFill>
                  <a:srgbClr val="0070C0"/>
                </a:solidFill>
              </a:rPr>
              <a:t>maximizing the number of annual memberships</a:t>
            </a:r>
            <a:r>
              <a:rPr lang="en-US" dirty="0"/>
              <a:t>. </a:t>
            </a:r>
          </a:p>
          <a:p>
            <a:pPr marL="0" lvl="0" indent="0" algn="ctr" rtl="0">
              <a:spcBef>
                <a:spcPts val="0"/>
              </a:spcBef>
              <a:spcAft>
                <a:spcPts val="0"/>
              </a:spcAft>
              <a:buNone/>
            </a:pPr>
            <a:endParaRPr dirty="0"/>
          </a:p>
        </p:txBody>
      </p:sp>
      <p:sp>
        <p:nvSpPr>
          <p:cNvPr id="1397" name="Google Shape;1397;p35"/>
          <p:cNvSpPr txBox="1">
            <a:spLocks noGrp="1"/>
          </p:cNvSpPr>
          <p:nvPr>
            <p:ph type="subTitle" idx="4"/>
          </p:nvPr>
        </p:nvSpPr>
        <p:spPr>
          <a:xfrm>
            <a:off x="1609738" y="3046982"/>
            <a:ext cx="2742600" cy="1010700"/>
          </a:xfrm>
          <a:prstGeom prst="rect">
            <a:avLst/>
          </a:prstGeom>
          <a:ln>
            <a:noFill/>
          </a:ln>
        </p:spPr>
        <p:txBody>
          <a:bodyPr spcFirstLastPara="1" wrap="square" lIns="91425" tIns="91425" rIns="91425" bIns="91425" anchor="t" anchorCtr="0">
            <a:noAutofit/>
          </a:bodyPr>
          <a:lstStyle/>
          <a:p>
            <a:pPr marL="0" lvl="0" indent="0"/>
            <a:r>
              <a:rPr lang="en-US" dirty="0"/>
              <a:t>I'm a junior </a:t>
            </a:r>
            <a:r>
              <a:rPr lang="en-US" b="1" dirty="0">
                <a:solidFill>
                  <a:srgbClr val="0070C0"/>
                </a:solidFill>
              </a:rPr>
              <a:t>data analyst</a:t>
            </a:r>
            <a:r>
              <a:rPr lang="en-US" dirty="0"/>
              <a:t>, working in the </a:t>
            </a:r>
            <a:r>
              <a:rPr lang="en-US" b="1" dirty="0">
                <a:solidFill>
                  <a:srgbClr val="0070C0"/>
                </a:solidFill>
              </a:rPr>
              <a:t>marketing analytics team </a:t>
            </a:r>
            <a:r>
              <a:rPr lang="en-US" dirty="0"/>
              <a:t>at Cyclistic, a </a:t>
            </a:r>
            <a:r>
              <a:rPr lang="en-US" b="1" dirty="0" smtClean="0">
                <a:solidFill>
                  <a:srgbClr val="0070C0"/>
                </a:solidFill>
              </a:rPr>
              <a:t>fictional</a:t>
            </a:r>
            <a:r>
              <a:rPr lang="en-US" dirty="0" smtClean="0"/>
              <a:t> </a:t>
            </a:r>
            <a:r>
              <a:rPr lang="en-US" dirty="0"/>
              <a:t>bike-share company in Chicago</a:t>
            </a:r>
            <a:endParaRPr dirty="0"/>
          </a:p>
        </p:txBody>
      </p:sp>
      <p:grpSp>
        <p:nvGrpSpPr>
          <p:cNvPr id="31" name="Google Shape;10421;p69"/>
          <p:cNvGrpSpPr/>
          <p:nvPr/>
        </p:nvGrpSpPr>
        <p:grpSpPr>
          <a:xfrm>
            <a:off x="6074192" y="1651730"/>
            <a:ext cx="340608" cy="340168"/>
            <a:chOff x="5053900" y="2021500"/>
            <a:chExt cx="483750" cy="483125"/>
          </a:xfrm>
        </p:grpSpPr>
        <p:sp>
          <p:nvSpPr>
            <p:cNvPr id="32" name="Google Shape;10422;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 name="Google Shape;10423;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 name="Google Shape;10424;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 name="Google Shape;10425;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 name="Google Shape;10426;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 name="Google Shape;10427;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 name="Google Shape;10428;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 name="Google Shape;10429;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 name="Google Shape;11558;p72"/>
          <p:cNvGrpSpPr/>
          <p:nvPr/>
        </p:nvGrpSpPr>
        <p:grpSpPr>
          <a:xfrm>
            <a:off x="2822393" y="1629296"/>
            <a:ext cx="317290" cy="361090"/>
            <a:chOff x="-56774050" y="1904075"/>
            <a:chExt cx="279625" cy="318225"/>
          </a:xfrm>
        </p:grpSpPr>
        <p:sp>
          <p:nvSpPr>
            <p:cNvPr id="51" name="Google Shape;11559;p7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60;p7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34;p58"/>
          <p:cNvSpPr/>
          <p:nvPr/>
        </p:nvSpPr>
        <p:spPr>
          <a:xfrm>
            <a:off x="1905268" y="1443706"/>
            <a:ext cx="5682786" cy="1316768"/>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a:solidFill>
                  <a:schemeClr val="tx1"/>
                </a:solidFill>
                <a:uFill>
                  <a:noFill/>
                </a:uFill>
                <a:latin typeface="DM Sans"/>
                <a:ea typeface="DM Sans"/>
                <a:cs typeface="DM Sans"/>
                <a:sym typeface="DM Sans"/>
              </a:rPr>
              <a:t>Additional dinamic visualization (Tableau Public)</a:t>
            </a:r>
            <a:endParaRPr lang="en-US" sz="900" dirty="0">
              <a:solidFill>
                <a:schemeClr val="tx1"/>
              </a:solidFill>
              <a:uFill>
                <a:noFill/>
              </a:uFill>
              <a:latin typeface="DM Sans"/>
              <a:ea typeface="DM Sans"/>
              <a:cs typeface="DM Sans"/>
              <a:sym typeface="DM Sans"/>
            </a:endParaRPr>
          </a:p>
        </p:txBody>
      </p:sp>
      <p:sp>
        <p:nvSpPr>
          <p:cNvPr id="2" name="CaixaDeTexto 1"/>
          <p:cNvSpPr txBox="1"/>
          <p:nvPr/>
        </p:nvSpPr>
        <p:spPr>
          <a:xfrm>
            <a:off x="1905268" y="1596351"/>
            <a:ext cx="5682786" cy="954107"/>
          </a:xfrm>
          <a:prstGeom prst="rect">
            <a:avLst/>
          </a:prstGeom>
          <a:noFill/>
        </p:spPr>
        <p:txBody>
          <a:bodyPr wrap="square" rtlCol="0">
            <a:spAutoFit/>
          </a:bodyPr>
          <a:lstStyle/>
          <a:p>
            <a:pPr algn="ctr"/>
            <a:r>
              <a:rPr lang="en-US" dirty="0"/>
              <a:t>As it is not possible to publish through Power BI without a subscription, I created a dashboard through Tableau. With that it will be possible to filter the data and specific insights. To access, </a:t>
            </a:r>
            <a:r>
              <a:rPr lang="en-US" dirty="0" smtClean="0"/>
              <a:t>please, click </a:t>
            </a:r>
            <a:r>
              <a:rPr lang="en-US" dirty="0"/>
              <a:t>on the following </a:t>
            </a:r>
            <a:r>
              <a:rPr lang="en-US" dirty="0" smtClean="0">
                <a:hlinkClick r:id="rId2"/>
              </a:rPr>
              <a:t>link</a:t>
            </a:r>
            <a:endParaRPr lang="en-US" dirty="0"/>
          </a:p>
        </p:txBody>
      </p:sp>
      <p:pic>
        <p:nvPicPr>
          <p:cNvPr id="2052" name="Picture 4" descr="O Tableau fundo png &amp; imagem png - Logo Marca de Alimentação BI - O Tableau  png transparente grá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3410196"/>
            <a:ext cx="1081088" cy="1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791183"/>
            <a:ext cx="7704000" cy="4014667"/>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a:t>6</a:t>
            </a:r>
            <a:r>
              <a:rPr lang="en" sz="2000" b="0" dirty="0" smtClean="0"/>
              <a:t>.4 -</a:t>
            </a:r>
            <a:r>
              <a:rPr lang="en" b="0" dirty="0" smtClean="0"/>
              <a:t> </a:t>
            </a:r>
            <a:r>
              <a:rPr lang="en-US" sz="2800" dirty="0"/>
              <a:t>Key Findings</a:t>
            </a:r>
            <a:endParaRPr dirty="0"/>
          </a:p>
        </p:txBody>
      </p:sp>
      <p:sp>
        <p:nvSpPr>
          <p:cNvPr id="2036" name="Google Shape;2036;p58"/>
          <p:cNvSpPr txBox="1"/>
          <p:nvPr/>
        </p:nvSpPr>
        <p:spPr>
          <a:xfrm>
            <a:off x="720000" y="791183"/>
            <a:ext cx="7704000" cy="4014717"/>
          </a:xfrm>
          <a:prstGeom prst="rect">
            <a:avLst/>
          </a:prstGeom>
          <a:noFill/>
          <a:ln>
            <a:noFill/>
          </a:ln>
        </p:spPr>
        <p:txBody>
          <a:bodyPr spcFirstLastPara="1" wrap="square" lIns="91425" tIns="91425" rIns="91425" bIns="91425" anchor="t" anchorCtr="0">
            <a:noAutofit/>
          </a:bodyPr>
          <a:lstStyle/>
          <a:p>
            <a:pPr lvl="0"/>
            <a:r>
              <a:rPr lang="en-US" b="1" dirty="0">
                <a:solidFill>
                  <a:schemeClr val="dk1"/>
                </a:solidFill>
                <a:latin typeface="Poppins"/>
                <a:ea typeface="Poppins"/>
                <a:cs typeface="Poppins"/>
                <a:sym typeface="Poppins"/>
              </a:rPr>
              <a:t>Trends and </a:t>
            </a:r>
            <a:r>
              <a:rPr lang="en-US" b="1" dirty="0" smtClean="0">
                <a:solidFill>
                  <a:schemeClr val="dk1"/>
                </a:solidFill>
                <a:latin typeface="Poppins"/>
                <a:ea typeface="Poppins"/>
                <a:cs typeface="Poppins"/>
                <a:sym typeface="Poppins"/>
              </a:rPr>
              <a:t>relationships</a:t>
            </a:r>
            <a:endParaRPr lang="en-US" sz="1050" dirty="0" smtClean="0">
              <a:solidFill>
                <a:schemeClr val="tx1"/>
              </a:solidFill>
              <a:uFill>
                <a:noFill/>
              </a:uFill>
              <a:latin typeface="DM Sans"/>
              <a:ea typeface="DM Sans"/>
              <a:cs typeface="DM Sans"/>
              <a:sym typeface="DM Sans"/>
            </a:endParaRPr>
          </a:p>
          <a:p>
            <a:pPr marL="152400" lvl="6">
              <a:buClr>
                <a:schemeClr val="dk1"/>
              </a:buClr>
              <a:buSzPts val="1200"/>
            </a:pPr>
            <a:endParaRPr lang="en-US" sz="800" dirty="0" smtClean="0">
              <a:solidFill>
                <a:schemeClr val="tx1"/>
              </a:solidFill>
              <a:uFill>
                <a:noFill/>
              </a:uFill>
              <a:latin typeface="DM Sans"/>
              <a:ea typeface="DM Sans"/>
              <a:cs typeface="DM Sans"/>
              <a:sym typeface="Poppins"/>
            </a:endParaRPr>
          </a:p>
          <a:p>
            <a:pPr marL="152400" lvl="6">
              <a:buClr>
                <a:schemeClr val="dk1"/>
              </a:buClr>
              <a:buSzPts val="1200"/>
            </a:pPr>
            <a:r>
              <a:rPr lang="en-US" sz="1100" dirty="0" smtClean="0">
                <a:solidFill>
                  <a:schemeClr val="tx1"/>
                </a:solidFill>
                <a:uFill>
                  <a:noFill/>
                </a:uFill>
                <a:latin typeface="DM Sans"/>
                <a:ea typeface="DM Sans"/>
                <a:cs typeface="DM Sans"/>
                <a:sym typeface="Poppins"/>
              </a:rPr>
              <a:t>Members</a:t>
            </a:r>
          </a:p>
          <a:p>
            <a:pPr marL="152400" lvl="6">
              <a:buClr>
                <a:schemeClr val="dk1"/>
              </a:buClr>
              <a:buSzPts val="1200"/>
            </a:pPr>
            <a:endParaRPr lang="en-US" sz="800" dirty="0">
              <a:solidFill>
                <a:schemeClr val="tx1"/>
              </a:solidFill>
              <a:uFill>
                <a:noFill/>
              </a:uFill>
              <a:latin typeface="DM Sans"/>
              <a:ea typeface="DM Sans"/>
              <a:cs typeface="DM Sans"/>
              <a:sym typeface="Poppins"/>
            </a:endParaRP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Members ride at </a:t>
            </a:r>
            <a:r>
              <a:rPr lang="en-US" sz="700" b="1" dirty="0">
                <a:solidFill>
                  <a:srgbClr val="0070C0"/>
                </a:solidFill>
                <a:latin typeface="DM Sans"/>
                <a:ea typeface="DM Sans"/>
                <a:cs typeface="DM Sans"/>
                <a:sym typeface="Poppins"/>
              </a:rPr>
              <a:t>work time</a:t>
            </a:r>
            <a:r>
              <a:rPr lang="en-US" sz="700" dirty="0">
                <a:solidFill>
                  <a:schemeClr val="dk1"/>
                </a:solidFill>
                <a:latin typeface="DM Sans"/>
                <a:ea typeface="DM Sans"/>
                <a:cs typeface="DM Sans"/>
                <a:sym typeface="Poppins"/>
              </a:rPr>
              <a:t>, at 7am to 7pm</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Members are constantly in </a:t>
            </a:r>
            <a:r>
              <a:rPr lang="en-US" sz="700" b="1" dirty="0">
                <a:solidFill>
                  <a:srgbClr val="0070C0"/>
                </a:solidFill>
                <a:latin typeface="DM Sans"/>
                <a:ea typeface="DM Sans"/>
                <a:cs typeface="DM Sans"/>
                <a:sym typeface="Poppins"/>
              </a:rPr>
              <a:t>week day</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Members use much </a:t>
            </a:r>
            <a:r>
              <a:rPr lang="en-US" sz="700" b="1" dirty="0">
                <a:solidFill>
                  <a:srgbClr val="0070C0"/>
                </a:solidFill>
                <a:latin typeface="DM Sans"/>
                <a:ea typeface="DM Sans"/>
                <a:cs typeface="DM Sans"/>
                <a:sym typeface="Poppins"/>
              </a:rPr>
              <a:t>more</a:t>
            </a:r>
            <a:r>
              <a:rPr lang="en-US" sz="700" dirty="0">
                <a:solidFill>
                  <a:srgbClr val="0070C0"/>
                </a:solidFill>
                <a:latin typeface="DM Sans"/>
                <a:ea typeface="DM Sans"/>
                <a:cs typeface="DM Sans"/>
                <a:sym typeface="Poppins"/>
              </a:rPr>
              <a:t> </a:t>
            </a:r>
            <a:r>
              <a:rPr lang="en-US" sz="700" dirty="0">
                <a:solidFill>
                  <a:schemeClr val="dk1"/>
                </a:solidFill>
                <a:latin typeface="DM Sans"/>
                <a:ea typeface="DM Sans"/>
                <a:cs typeface="DM Sans"/>
                <a:sym typeface="Poppins"/>
              </a:rPr>
              <a:t>the </a:t>
            </a:r>
            <a:r>
              <a:rPr lang="en-US" sz="700" b="1" dirty="0">
                <a:solidFill>
                  <a:srgbClr val="0070C0"/>
                </a:solidFill>
                <a:latin typeface="DM Sans"/>
                <a:ea typeface="DM Sans"/>
                <a:cs typeface="DM Sans"/>
                <a:sym typeface="Poppins"/>
              </a:rPr>
              <a:t>classic</a:t>
            </a:r>
            <a:r>
              <a:rPr lang="en-US" sz="700" dirty="0">
                <a:solidFill>
                  <a:srgbClr val="0070C0"/>
                </a:solidFill>
                <a:latin typeface="DM Sans"/>
                <a:ea typeface="DM Sans"/>
                <a:cs typeface="DM Sans"/>
                <a:sym typeface="Poppins"/>
              </a:rPr>
              <a:t> </a:t>
            </a:r>
            <a:r>
              <a:rPr lang="en-US" sz="700" dirty="0">
                <a:solidFill>
                  <a:schemeClr val="dk1"/>
                </a:solidFill>
                <a:latin typeface="DM Sans"/>
                <a:ea typeface="DM Sans"/>
                <a:cs typeface="DM Sans"/>
                <a:sym typeface="Poppins"/>
              </a:rPr>
              <a:t>bike than the </a:t>
            </a:r>
            <a:r>
              <a:rPr lang="en-US" sz="700" b="1" dirty="0">
                <a:solidFill>
                  <a:srgbClr val="0070C0"/>
                </a:solidFill>
                <a:latin typeface="DM Sans"/>
                <a:ea typeface="DM Sans"/>
                <a:cs typeface="DM Sans"/>
                <a:sym typeface="Poppins"/>
              </a:rPr>
              <a:t>docked</a:t>
            </a:r>
            <a:r>
              <a:rPr lang="en-US" sz="700" dirty="0">
                <a:solidFill>
                  <a:srgbClr val="0070C0"/>
                </a:solidFill>
                <a:latin typeface="DM Sans"/>
                <a:ea typeface="DM Sans"/>
                <a:cs typeface="DM Sans"/>
                <a:sym typeface="Poppins"/>
              </a:rPr>
              <a:t> </a:t>
            </a:r>
            <a:r>
              <a:rPr lang="en-US" sz="700" dirty="0">
                <a:solidFill>
                  <a:schemeClr val="dk1"/>
                </a:solidFill>
                <a:latin typeface="DM Sans"/>
                <a:ea typeface="DM Sans"/>
                <a:cs typeface="DM Sans"/>
                <a:sym typeface="Poppins"/>
              </a:rPr>
              <a:t>bike (</a:t>
            </a:r>
            <a:r>
              <a:rPr lang="en-US" sz="700" b="1" dirty="0">
                <a:solidFill>
                  <a:srgbClr val="0070C0"/>
                </a:solidFill>
                <a:latin typeface="DM Sans"/>
                <a:ea typeface="DM Sans"/>
                <a:cs typeface="DM Sans"/>
                <a:sym typeface="Poppins"/>
              </a:rPr>
              <a:t>16x</a:t>
            </a:r>
            <a:r>
              <a:rPr lang="en-US" sz="700" dirty="0">
                <a:solidFill>
                  <a:schemeClr val="dk1"/>
                </a:solidFill>
                <a:latin typeface="DM Sans"/>
                <a:ea typeface="DM Sans"/>
                <a:cs typeface="DM Sans"/>
                <a:sym typeface="Poppins"/>
              </a:rPr>
              <a:t>) when compared with Casuals (3.5x)</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Rides </a:t>
            </a:r>
            <a:r>
              <a:rPr lang="en-US" sz="700" dirty="0" smtClean="0">
                <a:solidFill>
                  <a:schemeClr val="dk1"/>
                </a:solidFill>
                <a:latin typeface="DM Sans"/>
                <a:ea typeface="DM Sans"/>
                <a:cs typeface="DM Sans"/>
                <a:sym typeface="Poppins"/>
              </a:rPr>
              <a:t>depart mostly </a:t>
            </a:r>
            <a:r>
              <a:rPr lang="en-US" sz="700" dirty="0">
                <a:solidFill>
                  <a:schemeClr val="dk1"/>
                </a:solidFill>
                <a:latin typeface="DM Sans"/>
                <a:ea typeface="DM Sans"/>
                <a:cs typeface="DM Sans"/>
                <a:sym typeface="Poppins"/>
              </a:rPr>
              <a:t>in the </a:t>
            </a:r>
            <a:r>
              <a:rPr lang="en-US" sz="700" b="1" dirty="0">
                <a:solidFill>
                  <a:srgbClr val="0070C0"/>
                </a:solidFill>
                <a:latin typeface="DM Sans"/>
                <a:ea typeface="DM Sans"/>
                <a:cs typeface="DM Sans"/>
                <a:sym typeface="Poppins"/>
              </a:rPr>
              <a:t>city center</a:t>
            </a:r>
            <a:endParaRPr lang="pt-BR" sz="700" b="1" dirty="0">
              <a:solidFill>
                <a:srgbClr val="0070C0"/>
              </a:solidFill>
              <a:latin typeface="DM Sans"/>
              <a:ea typeface="DM Sans"/>
              <a:cs typeface="DM Sans"/>
              <a:sym typeface="Poppins"/>
            </a:endParaRPr>
          </a:p>
          <a:p>
            <a:pPr marL="152400" lvl="6">
              <a:buClr>
                <a:schemeClr val="dk1"/>
              </a:buClr>
              <a:buSzPts val="1200"/>
            </a:pPr>
            <a:endParaRPr lang="pt-BR" sz="600" b="1" dirty="0">
              <a:solidFill>
                <a:schemeClr val="dk1"/>
              </a:solidFill>
              <a:latin typeface="Poppins"/>
              <a:ea typeface="Poppins"/>
              <a:cs typeface="Poppins"/>
              <a:sym typeface="Poppins"/>
            </a:endParaRPr>
          </a:p>
          <a:p>
            <a:pPr marL="152400">
              <a:buClr>
                <a:schemeClr val="dk1"/>
              </a:buClr>
              <a:buSzPts val="1200"/>
            </a:pPr>
            <a:r>
              <a:rPr lang="en-US" sz="1050" dirty="0" smtClean="0">
                <a:solidFill>
                  <a:schemeClr val="tx1"/>
                </a:solidFill>
                <a:uFill>
                  <a:noFill/>
                </a:uFill>
                <a:latin typeface="DM Sans"/>
                <a:ea typeface="DM Sans"/>
                <a:cs typeface="DM Sans"/>
                <a:sym typeface="Poppins"/>
              </a:rPr>
              <a:t>Casuals</a:t>
            </a:r>
          </a:p>
          <a:p>
            <a:pPr marL="152400">
              <a:buClr>
                <a:schemeClr val="dk1"/>
              </a:buClr>
              <a:buSzPts val="1200"/>
            </a:pPr>
            <a:endParaRPr lang="en-US" sz="800" dirty="0">
              <a:solidFill>
                <a:schemeClr val="tx1"/>
              </a:solidFill>
              <a:uFill>
                <a:noFill/>
              </a:uFill>
              <a:latin typeface="DM Sans"/>
              <a:ea typeface="DM Sans"/>
              <a:cs typeface="DM Sans"/>
              <a:sym typeface="Poppins"/>
            </a:endParaRP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Just </a:t>
            </a:r>
            <a:r>
              <a:rPr lang="en-US" sz="700" b="1" dirty="0">
                <a:solidFill>
                  <a:srgbClr val="FF0000"/>
                </a:solidFill>
                <a:latin typeface="DM Sans"/>
                <a:ea typeface="DM Sans"/>
                <a:cs typeface="DM Sans"/>
                <a:sym typeface="Poppins"/>
              </a:rPr>
              <a:t>few</a:t>
            </a:r>
            <a:r>
              <a:rPr lang="en-US" sz="700" dirty="0">
                <a:solidFill>
                  <a:srgbClr val="FF0000"/>
                </a:solidFill>
                <a:latin typeface="DM Sans"/>
                <a:ea typeface="DM Sans"/>
                <a:cs typeface="DM Sans"/>
                <a:sym typeface="Poppins"/>
              </a:rPr>
              <a:t> </a:t>
            </a:r>
            <a:r>
              <a:rPr lang="en-US" sz="700" dirty="0">
                <a:solidFill>
                  <a:schemeClr val="dk1"/>
                </a:solidFill>
                <a:latin typeface="DM Sans"/>
                <a:ea typeface="DM Sans"/>
                <a:cs typeface="DM Sans"/>
                <a:sym typeface="Poppins"/>
              </a:rPr>
              <a:t>Casuals ride at </a:t>
            </a:r>
            <a:r>
              <a:rPr lang="en-US" sz="700" b="1" dirty="0">
                <a:solidFill>
                  <a:srgbClr val="FF0000"/>
                </a:solidFill>
                <a:latin typeface="DM Sans"/>
                <a:ea typeface="DM Sans"/>
                <a:cs typeface="DM Sans"/>
                <a:sym typeface="Poppins"/>
              </a:rPr>
              <a:t>morning</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Although Members majority, at </a:t>
            </a:r>
            <a:r>
              <a:rPr lang="en-US" sz="700" b="1" dirty="0" smtClean="0">
                <a:solidFill>
                  <a:srgbClr val="FF0000"/>
                </a:solidFill>
                <a:latin typeface="DM Sans"/>
                <a:ea typeface="DM Sans"/>
                <a:cs typeface="DM Sans"/>
                <a:sym typeface="Poppins"/>
              </a:rPr>
              <a:t>night</a:t>
            </a:r>
            <a:r>
              <a:rPr lang="en-US" sz="700" dirty="0" smtClean="0">
                <a:solidFill>
                  <a:srgbClr val="FF0000"/>
                </a:solidFill>
                <a:latin typeface="DM Sans"/>
                <a:ea typeface="DM Sans"/>
                <a:cs typeface="DM Sans"/>
                <a:sym typeface="Poppins"/>
              </a:rPr>
              <a:t> </a:t>
            </a:r>
            <a:r>
              <a:rPr lang="en-US" sz="700" dirty="0">
                <a:solidFill>
                  <a:schemeClr val="dk1"/>
                </a:solidFill>
                <a:latin typeface="DM Sans"/>
                <a:ea typeface="DM Sans"/>
                <a:cs typeface="DM Sans"/>
                <a:sym typeface="Poppins"/>
              </a:rPr>
              <a:t>Casuals are </a:t>
            </a:r>
            <a:r>
              <a:rPr lang="en-US" sz="700" b="1" dirty="0">
                <a:solidFill>
                  <a:srgbClr val="FF0000"/>
                </a:solidFill>
                <a:latin typeface="DM Sans"/>
                <a:ea typeface="DM Sans"/>
                <a:cs typeface="DM Sans"/>
                <a:sym typeface="Poppins"/>
              </a:rPr>
              <a:t>majority</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Ride much more on </a:t>
            </a:r>
            <a:r>
              <a:rPr lang="en-US" sz="700" b="1" dirty="0">
                <a:solidFill>
                  <a:srgbClr val="FF0000"/>
                </a:solidFill>
                <a:latin typeface="DM Sans"/>
                <a:ea typeface="DM Sans"/>
                <a:cs typeface="DM Sans"/>
                <a:sym typeface="Poppins"/>
              </a:rPr>
              <a:t>Sundays</a:t>
            </a:r>
            <a:r>
              <a:rPr lang="en-US" sz="700" dirty="0">
                <a:solidFill>
                  <a:srgbClr val="FF0000"/>
                </a:solidFill>
                <a:latin typeface="DM Sans"/>
                <a:ea typeface="DM Sans"/>
                <a:cs typeface="DM Sans"/>
                <a:sym typeface="Poppins"/>
              </a:rPr>
              <a:t> </a:t>
            </a:r>
            <a:r>
              <a:rPr lang="en-US" sz="700" dirty="0">
                <a:solidFill>
                  <a:schemeClr val="dk1"/>
                </a:solidFill>
                <a:latin typeface="DM Sans"/>
                <a:ea typeface="DM Sans"/>
                <a:cs typeface="DM Sans"/>
                <a:sym typeface="Poppins"/>
              </a:rPr>
              <a:t>and </a:t>
            </a:r>
            <a:r>
              <a:rPr lang="en-US" sz="700" b="1" dirty="0">
                <a:solidFill>
                  <a:srgbClr val="FF0000"/>
                </a:solidFill>
                <a:latin typeface="DM Sans"/>
                <a:ea typeface="DM Sans"/>
                <a:cs typeface="DM Sans"/>
                <a:sym typeface="Poppins"/>
              </a:rPr>
              <a:t>Saturdays</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Independent of the day of week, time, month or bike type, Casuals spend </a:t>
            </a:r>
            <a:r>
              <a:rPr lang="en-US" sz="700" b="1" dirty="0">
                <a:solidFill>
                  <a:srgbClr val="FF0000"/>
                </a:solidFill>
                <a:latin typeface="DM Sans"/>
                <a:ea typeface="DM Sans"/>
                <a:cs typeface="DM Sans"/>
                <a:sym typeface="Poppins"/>
              </a:rPr>
              <a:t>twice time riding</a:t>
            </a:r>
            <a:r>
              <a:rPr lang="en-US" sz="700" dirty="0">
                <a:solidFill>
                  <a:srgbClr val="FF0000"/>
                </a:solidFill>
                <a:latin typeface="DM Sans"/>
                <a:ea typeface="DM Sans"/>
                <a:cs typeface="DM Sans"/>
                <a:sym typeface="Poppins"/>
              </a:rPr>
              <a:t> </a:t>
            </a:r>
            <a:r>
              <a:rPr lang="en-US" sz="700" dirty="0">
                <a:solidFill>
                  <a:schemeClr val="dk1"/>
                </a:solidFill>
                <a:latin typeface="DM Sans"/>
                <a:ea typeface="DM Sans"/>
                <a:cs typeface="DM Sans"/>
                <a:sym typeface="Poppins"/>
              </a:rPr>
              <a:t>if compared with Members</a:t>
            </a:r>
          </a:p>
          <a:p>
            <a:pPr marL="457200" lvl="6"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Poppins"/>
              </a:rPr>
              <a:t>Rides </a:t>
            </a:r>
            <a:r>
              <a:rPr lang="en-US" sz="700" dirty="0" smtClean="0">
                <a:solidFill>
                  <a:schemeClr val="dk1"/>
                </a:solidFill>
                <a:latin typeface="DM Sans"/>
                <a:ea typeface="DM Sans"/>
                <a:cs typeface="DM Sans"/>
                <a:sym typeface="Poppins"/>
              </a:rPr>
              <a:t>depart mostly </a:t>
            </a:r>
            <a:r>
              <a:rPr lang="en-US" sz="700" dirty="0">
                <a:solidFill>
                  <a:schemeClr val="dk1"/>
                </a:solidFill>
                <a:latin typeface="DM Sans"/>
                <a:ea typeface="DM Sans"/>
                <a:cs typeface="DM Sans"/>
                <a:sym typeface="Poppins"/>
              </a:rPr>
              <a:t>on the </a:t>
            </a:r>
            <a:r>
              <a:rPr lang="en-US" sz="700" b="1" dirty="0" smtClean="0">
                <a:solidFill>
                  <a:srgbClr val="FF0000"/>
                </a:solidFill>
                <a:latin typeface="DM Sans"/>
                <a:ea typeface="DM Sans"/>
                <a:cs typeface="DM Sans"/>
                <a:sym typeface="Poppins"/>
              </a:rPr>
              <a:t>waterfront</a:t>
            </a:r>
          </a:p>
          <a:p>
            <a:pPr marL="152400" lvl="0">
              <a:buClr>
                <a:schemeClr val="dk1"/>
              </a:buClr>
              <a:buSzPts val="1200"/>
            </a:pPr>
            <a:endParaRPr lang="en-US" sz="800" dirty="0" smtClean="0">
              <a:solidFill>
                <a:schemeClr val="tx1"/>
              </a:solidFill>
              <a:uFill>
                <a:noFill/>
              </a:uFill>
              <a:latin typeface="DM Sans"/>
              <a:ea typeface="DM Sans"/>
              <a:cs typeface="DM Sans"/>
              <a:sym typeface="DM Sans"/>
            </a:endParaRPr>
          </a:p>
          <a:p>
            <a:pPr marL="152400" lvl="0">
              <a:buClr>
                <a:schemeClr val="dk1"/>
              </a:buClr>
              <a:buSzPts val="1200"/>
            </a:pPr>
            <a:r>
              <a:rPr lang="en-US" sz="1050" dirty="0" smtClean="0">
                <a:solidFill>
                  <a:schemeClr val="tx1"/>
                </a:solidFill>
                <a:uFill>
                  <a:noFill/>
                </a:uFill>
                <a:latin typeface="DM Sans"/>
                <a:ea typeface="DM Sans"/>
                <a:cs typeface="DM Sans"/>
                <a:sym typeface="DM Sans"/>
              </a:rPr>
              <a:t>Both</a:t>
            </a:r>
          </a:p>
          <a:p>
            <a:pPr marL="152400" lvl="0">
              <a:buClr>
                <a:schemeClr val="dk1"/>
              </a:buClr>
              <a:buSzPts val="1200"/>
            </a:pPr>
            <a:endParaRPr lang="en" sz="800" dirty="0">
              <a:solidFill>
                <a:schemeClr val="tx1"/>
              </a:solidFill>
              <a:uFill>
                <a:noFill/>
              </a:uFill>
              <a:latin typeface="DM Sans"/>
              <a:ea typeface="DM Sans"/>
              <a:cs typeface="DM Sans"/>
              <a:sym typeface="DM Sans"/>
            </a:endParaRPr>
          </a:p>
          <a:p>
            <a:pPr marL="457200" indent="-304800">
              <a:buClr>
                <a:schemeClr val="dk1"/>
              </a:buClr>
              <a:buSzPts val="1200"/>
              <a:buFont typeface="Arial" panose="020B0604020202020204" pitchFamily="34" charset="0"/>
              <a:buChar char="•"/>
            </a:pPr>
            <a:r>
              <a:rPr lang="en-US" sz="700" dirty="0">
                <a:solidFill>
                  <a:schemeClr val="dk1"/>
                </a:solidFill>
                <a:latin typeface="DM Sans"/>
                <a:ea typeface="DM Sans"/>
                <a:cs typeface="DM Sans"/>
                <a:sym typeface="DM Sans"/>
              </a:rPr>
              <a:t>Ride more at the summer and less at the winter</a:t>
            </a:r>
            <a:r>
              <a:rPr lang="en-US" sz="800" dirty="0">
                <a:solidFill>
                  <a:schemeClr val="dk1"/>
                </a:solidFill>
                <a:latin typeface="DM Sans"/>
                <a:ea typeface="DM Sans"/>
                <a:cs typeface="DM Sans"/>
                <a:sym typeface="DM Sans"/>
              </a:rPr>
              <a:t> </a:t>
            </a:r>
            <a:endParaRPr lang="en-US" sz="800" b="1" dirty="0">
              <a:solidFill>
                <a:schemeClr val="dk1"/>
              </a:solidFill>
              <a:latin typeface="Poppins"/>
              <a:ea typeface="Poppins"/>
              <a:cs typeface="Poppins"/>
              <a:sym typeface="Poppins"/>
            </a:endParaRPr>
          </a:p>
          <a:p>
            <a:pPr marL="152400" lvl="6">
              <a:buClr>
                <a:schemeClr val="dk1"/>
              </a:buClr>
              <a:buSzPts val="1200"/>
            </a:pPr>
            <a:endParaRPr lang="en-US" sz="800" b="1" dirty="0">
              <a:solidFill>
                <a:schemeClr val="dk1"/>
              </a:solidFill>
              <a:latin typeface="Poppins"/>
              <a:ea typeface="Poppins"/>
              <a:cs typeface="Poppins"/>
              <a:sym typeface="Poppins"/>
            </a:endParaRPr>
          </a:p>
          <a:p>
            <a:pPr lvl="0"/>
            <a:r>
              <a:rPr lang="en-US" b="1" dirty="0" smtClean="0">
                <a:solidFill>
                  <a:schemeClr val="dk1"/>
                </a:solidFill>
                <a:latin typeface="Poppins"/>
                <a:ea typeface="Poppins"/>
                <a:cs typeface="Poppins"/>
                <a:sym typeface="Poppins"/>
              </a:rPr>
              <a:t>Speculations</a:t>
            </a:r>
          </a:p>
          <a:p>
            <a:pPr lvl="0"/>
            <a:endParaRPr lang="en-US" sz="600" b="1" dirty="0">
              <a:solidFill>
                <a:schemeClr val="dk1"/>
              </a:solidFill>
              <a:latin typeface="Poppins"/>
              <a:ea typeface="DM Sans"/>
              <a:cs typeface="Poppins"/>
              <a:sym typeface="Poppins"/>
            </a:endParaRPr>
          </a:p>
          <a:p>
            <a:pPr lvl="0"/>
            <a:r>
              <a:rPr lang="en-US" sz="700" dirty="0">
                <a:solidFill>
                  <a:schemeClr val="dk1"/>
                </a:solidFill>
                <a:latin typeface="DM Sans"/>
                <a:ea typeface="DM Sans"/>
                <a:cs typeface="DM Sans"/>
                <a:sym typeface="DM Sans"/>
              </a:rPr>
              <a:t>Based on the information above, with </a:t>
            </a:r>
            <a:r>
              <a:rPr lang="en-US" sz="700" b="1" dirty="0">
                <a:solidFill>
                  <a:schemeClr val="tx1"/>
                </a:solidFill>
                <a:latin typeface="DM Sans"/>
                <a:ea typeface="DM Sans"/>
                <a:cs typeface="DM Sans"/>
                <a:sym typeface="DM Sans"/>
              </a:rPr>
              <a:t>just one relevant finding to both and many differences to each one</a:t>
            </a:r>
            <a:r>
              <a:rPr lang="en-US" sz="700" dirty="0">
                <a:solidFill>
                  <a:schemeClr val="dk1"/>
                </a:solidFill>
                <a:latin typeface="DM Sans"/>
                <a:ea typeface="DM Sans"/>
                <a:cs typeface="DM Sans"/>
                <a:sym typeface="DM Sans"/>
              </a:rPr>
              <a:t>, we presume that, </a:t>
            </a:r>
            <a:r>
              <a:rPr lang="en-US" sz="700" b="1" dirty="0" smtClean="0">
                <a:solidFill>
                  <a:srgbClr val="00B050"/>
                </a:solidFill>
                <a:latin typeface="DM Sans"/>
                <a:ea typeface="DM Sans"/>
                <a:cs typeface="DM Sans"/>
                <a:sym typeface="DM Sans"/>
              </a:rPr>
              <a:t>they </a:t>
            </a:r>
            <a:r>
              <a:rPr lang="en-US" sz="700" b="1" dirty="0">
                <a:solidFill>
                  <a:srgbClr val="00B050"/>
                </a:solidFill>
                <a:latin typeface="DM Sans"/>
                <a:ea typeface="DM Sans"/>
                <a:cs typeface="DM Sans"/>
                <a:sym typeface="DM Sans"/>
              </a:rPr>
              <a:t>intent to use is for distinct </a:t>
            </a:r>
            <a:r>
              <a:rPr lang="en-US" sz="700" b="1" dirty="0" smtClean="0">
                <a:solidFill>
                  <a:srgbClr val="00B050"/>
                </a:solidFill>
                <a:latin typeface="DM Sans"/>
                <a:ea typeface="DM Sans"/>
                <a:cs typeface="DM Sans"/>
                <a:sym typeface="DM Sans"/>
              </a:rPr>
              <a:t>reasons</a:t>
            </a:r>
            <a:r>
              <a:rPr lang="en-US" sz="700" b="1" dirty="0" smtClean="0">
                <a:solidFill>
                  <a:srgbClr val="7030A0"/>
                </a:solidFill>
                <a:latin typeface="DM Sans"/>
                <a:ea typeface="DM Sans"/>
                <a:cs typeface="DM Sans"/>
                <a:sym typeface="DM Sans"/>
              </a:rPr>
              <a:t>. </a:t>
            </a:r>
            <a:r>
              <a:rPr lang="en-US" sz="700" dirty="0">
                <a:solidFill>
                  <a:schemeClr val="dk1"/>
                </a:solidFill>
                <a:latin typeface="DM Sans"/>
                <a:ea typeface="DM Sans"/>
                <a:cs typeface="DM Sans"/>
                <a:sym typeface="DM Sans"/>
              </a:rPr>
              <a:t>And these reasons we make the assumption that </a:t>
            </a:r>
            <a:r>
              <a:rPr lang="en-US" sz="700" dirty="0" smtClean="0">
                <a:solidFill>
                  <a:schemeClr val="dk1"/>
                </a:solidFill>
                <a:latin typeface="DM Sans"/>
                <a:ea typeface="DM Sans"/>
                <a:cs typeface="DM Sans"/>
                <a:sym typeface="DM Sans"/>
              </a:rPr>
              <a:t>can be:</a:t>
            </a:r>
          </a:p>
          <a:p>
            <a:pPr marL="171450" lvl="0" indent="-171450">
              <a:buFont typeface="Arial" panose="020B0604020202020204" pitchFamily="34" charset="0"/>
              <a:buChar char="•"/>
            </a:pPr>
            <a:endParaRPr lang="en-US" sz="800" dirty="0" smtClean="0">
              <a:solidFill>
                <a:srgbClr val="0070C0"/>
              </a:solidFill>
              <a:uFill>
                <a:noFill/>
              </a:uFill>
              <a:latin typeface="DM Sans"/>
              <a:ea typeface="DM Sans"/>
              <a:cs typeface="DM Sans"/>
              <a:sym typeface="DM Sans"/>
            </a:endParaRPr>
          </a:p>
          <a:p>
            <a:pPr marL="457200" lvl="0" indent="-304800">
              <a:buClr>
                <a:schemeClr val="dk1"/>
              </a:buClr>
              <a:buSzPts val="1200"/>
              <a:buFont typeface="Arial" panose="020B0604020202020204" pitchFamily="34" charset="0"/>
              <a:buChar char="•"/>
            </a:pPr>
            <a:r>
              <a:rPr lang="en-US" sz="1000" b="1" dirty="0" smtClean="0">
                <a:solidFill>
                  <a:srgbClr val="00B050"/>
                </a:solidFill>
                <a:latin typeface="DM Sans"/>
                <a:ea typeface="DM Sans"/>
                <a:cs typeface="DM Sans"/>
                <a:sym typeface="DM Sans"/>
              </a:rPr>
              <a:t>Casuals</a:t>
            </a:r>
            <a:r>
              <a:rPr lang="en-US" sz="1000" b="1" dirty="0" smtClean="0">
                <a:solidFill>
                  <a:schemeClr val="tx1"/>
                </a:solidFill>
                <a:latin typeface="DM Sans"/>
                <a:ea typeface="DM Sans"/>
                <a:cs typeface="DM Sans"/>
                <a:sym typeface="DM Sans"/>
              </a:rPr>
              <a:t> </a:t>
            </a:r>
            <a:r>
              <a:rPr lang="en-US" sz="1000" b="1" dirty="0">
                <a:solidFill>
                  <a:schemeClr val="tx1"/>
                </a:solidFill>
                <a:latin typeface="DM Sans"/>
                <a:ea typeface="DM Sans"/>
                <a:cs typeface="DM Sans"/>
                <a:sym typeface="DM Sans"/>
              </a:rPr>
              <a:t>primarily use Cyclistic bikes for </a:t>
            </a:r>
            <a:r>
              <a:rPr lang="en-US" sz="1000" b="1" dirty="0" smtClean="0">
                <a:solidFill>
                  <a:srgbClr val="00B050"/>
                </a:solidFill>
                <a:latin typeface="DM Sans"/>
                <a:ea typeface="DM Sans"/>
                <a:cs typeface="DM Sans"/>
                <a:sym typeface="DM Sans"/>
              </a:rPr>
              <a:t>leisure</a:t>
            </a:r>
            <a:r>
              <a:rPr lang="en-US" sz="1000" b="1" dirty="0" smtClean="0">
                <a:solidFill>
                  <a:schemeClr val="tx1"/>
                </a:solidFill>
                <a:latin typeface="DM Sans"/>
                <a:ea typeface="DM Sans"/>
                <a:cs typeface="DM Sans"/>
                <a:sym typeface="DM Sans"/>
              </a:rPr>
              <a:t>; </a:t>
            </a:r>
            <a:r>
              <a:rPr lang="en-US" sz="1000" b="1" dirty="0">
                <a:solidFill>
                  <a:schemeClr val="tx1"/>
                </a:solidFill>
                <a:latin typeface="DM Sans"/>
                <a:ea typeface="DM Sans"/>
                <a:cs typeface="DM Sans"/>
                <a:sym typeface="DM Sans"/>
              </a:rPr>
              <a:t>and</a:t>
            </a:r>
          </a:p>
          <a:p>
            <a:pPr marL="457200" lvl="0" indent="-304800">
              <a:buClr>
                <a:schemeClr val="dk1"/>
              </a:buClr>
              <a:buSzPts val="1200"/>
              <a:buFont typeface="Arial" panose="020B0604020202020204" pitchFamily="34" charset="0"/>
              <a:buChar char="•"/>
            </a:pPr>
            <a:r>
              <a:rPr lang="en-US" sz="1000" b="1" dirty="0" smtClean="0">
                <a:solidFill>
                  <a:srgbClr val="00B050"/>
                </a:solidFill>
                <a:latin typeface="DM Sans"/>
                <a:ea typeface="DM Sans"/>
                <a:cs typeface="DM Sans"/>
                <a:sym typeface="DM Sans"/>
              </a:rPr>
              <a:t>Members </a:t>
            </a:r>
            <a:r>
              <a:rPr lang="en-US" sz="1000" b="1" dirty="0">
                <a:solidFill>
                  <a:schemeClr val="tx1"/>
                </a:solidFill>
                <a:latin typeface="DM Sans"/>
                <a:ea typeface="DM Sans"/>
                <a:cs typeface="DM Sans"/>
                <a:sym typeface="DM Sans"/>
              </a:rPr>
              <a:t>primarily use Cyclistic bikes for commuting to </a:t>
            </a:r>
            <a:r>
              <a:rPr lang="en-US" sz="1000" b="1" dirty="0">
                <a:solidFill>
                  <a:srgbClr val="00B050"/>
                </a:solidFill>
                <a:latin typeface="DM Sans"/>
                <a:ea typeface="DM Sans"/>
                <a:cs typeface="DM Sans"/>
                <a:sym typeface="DM Sans"/>
              </a:rPr>
              <a:t>work </a:t>
            </a:r>
            <a:r>
              <a:rPr lang="en-US" sz="1000" b="1" dirty="0">
                <a:solidFill>
                  <a:schemeClr val="tx1"/>
                </a:solidFill>
                <a:latin typeface="DM Sans"/>
                <a:ea typeface="DM Sans"/>
                <a:cs typeface="DM Sans"/>
                <a:sym typeface="DM Sans"/>
              </a:rPr>
              <a:t>or another </a:t>
            </a:r>
            <a:r>
              <a:rPr lang="en-US" sz="1000" b="1" dirty="0" smtClean="0">
                <a:solidFill>
                  <a:srgbClr val="00B050"/>
                </a:solidFill>
                <a:latin typeface="DM Sans"/>
                <a:ea typeface="DM Sans"/>
                <a:cs typeface="DM Sans"/>
                <a:sym typeface="DM Sans"/>
              </a:rPr>
              <a:t>routines</a:t>
            </a:r>
            <a:endParaRPr sz="1000" b="1" dirty="0">
              <a:solidFill>
                <a:srgbClr val="00B050"/>
              </a:solidFill>
              <a:latin typeface="DM Sans"/>
              <a:ea typeface="DM Sans"/>
              <a:cs typeface="DM Sans"/>
              <a:sym typeface="DM Sans"/>
            </a:endParaRPr>
          </a:p>
          <a:p>
            <a:pPr marL="0" lvl="0" indent="0" algn="l" rtl="0">
              <a:spcBef>
                <a:spcPts val="0"/>
              </a:spcBef>
              <a:spcAft>
                <a:spcPts val="0"/>
              </a:spcAft>
              <a:buNone/>
            </a:pPr>
            <a:endParaRPr lang="en" sz="800" b="1" dirty="0" smtClean="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288552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Act</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7</a:t>
            </a:r>
            <a:endParaRPr dirty="0">
              <a:solidFill>
                <a:schemeClr val="bg2">
                  <a:lumMod val="50000"/>
                </a:schemeClr>
              </a:solidFill>
            </a:endParaRPr>
          </a:p>
        </p:txBody>
      </p:sp>
    </p:spTree>
    <p:extLst>
      <p:ext uri="{BB962C8B-B14F-4D97-AF65-F5344CB8AC3E}">
        <p14:creationId xmlns:p14="http://schemas.microsoft.com/office/powerpoint/2010/main" val="1862973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45403" y="1431857"/>
            <a:ext cx="1775549" cy="131134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.1 -</a:t>
            </a:r>
            <a:r>
              <a:rPr lang="en" dirty="0" smtClean="0"/>
              <a:t> </a:t>
            </a:r>
            <a:r>
              <a:rPr lang="en-US" sz="2000" dirty="0"/>
              <a:t>Recommendation I - Convert assertively</a:t>
            </a:r>
            <a:endParaRPr sz="2400" dirty="0"/>
          </a:p>
        </p:txBody>
      </p:sp>
      <p:sp>
        <p:nvSpPr>
          <p:cNvPr id="5" name="Google Shape;2026;p57"/>
          <p:cNvSpPr/>
          <p:nvPr/>
        </p:nvSpPr>
        <p:spPr>
          <a:xfrm>
            <a:off x="745403" y="7187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45403" y="7187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design an annual plan for weekend users</a:t>
            </a:r>
          </a:p>
        </p:txBody>
      </p:sp>
      <p:sp>
        <p:nvSpPr>
          <p:cNvPr id="9" name="Google Shape;2036;p58"/>
          <p:cNvSpPr txBox="1"/>
          <p:nvPr/>
        </p:nvSpPr>
        <p:spPr>
          <a:xfrm>
            <a:off x="745403" y="1431856"/>
            <a:ext cx="1775550" cy="1311340"/>
          </a:xfrm>
          <a:prstGeom prst="rect">
            <a:avLst/>
          </a:prstGeom>
          <a:noFill/>
          <a:ln>
            <a:noFill/>
          </a:ln>
        </p:spPr>
        <p:txBody>
          <a:bodyPr spcFirstLastPara="1" wrap="square" lIns="91425" tIns="91425" rIns="91425" bIns="91425" anchor="t" anchorCtr="0">
            <a:noAutofit/>
          </a:bodyPr>
          <a:lstStyle/>
          <a:p>
            <a:pPr lvl="0" algn="ctr"/>
            <a:r>
              <a:rPr lang="en-US" sz="700" b="1" dirty="0">
                <a:solidFill>
                  <a:schemeClr val="tx1"/>
                </a:solidFill>
                <a:uFill>
                  <a:noFill/>
                </a:uFill>
                <a:latin typeface="DM Sans"/>
                <a:ea typeface="DM Sans"/>
                <a:cs typeface="DM Sans"/>
                <a:sym typeface="DM Sans"/>
              </a:rPr>
              <a:t>It's not possible</a:t>
            </a:r>
            <a:r>
              <a:rPr lang="en-US" sz="700" dirty="0">
                <a:solidFill>
                  <a:schemeClr val="tx1"/>
                </a:solidFill>
                <a:uFill>
                  <a:noFill/>
                </a:uFill>
                <a:latin typeface="DM Sans"/>
                <a:ea typeface="DM Sans"/>
                <a:cs typeface="DM Sans"/>
                <a:sym typeface="DM Sans"/>
              </a:rPr>
              <a:t> to design a new marketing strategy that </a:t>
            </a:r>
            <a:r>
              <a:rPr lang="en-US" sz="700" b="1" dirty="0">
                <a:solidFill>
                  <a:schemeClr val="tx1"/>
                </a:solidFill>
                <a:uFill>
                  <a:noFill/>
                </a:uFill>
                <a:latin typeface="DM Sans"/>
                <a:ea typeface="DM Sans"/>
                <a:cs typeface="DM Sans"/>
                <a:sym typeface="DM Sans"/>
              </a:rPr>
              <a:t>converts all the Casuals to Members</a:t>
            </a:r>
            <a:r>
              <a:rPr lang="en-US" sz="700" dirty="0">
                <a:solidFill>
                  <a:schemeClr val="tx1"/>
                </a:solidFill>
                <a:uFill>
                  <a:noFill/>
                </a:uFill>
                <a:latin typeface="DM Sans"/>
                <a:ea typeface="DM Sans"/>
                <a:cs typeface="DM Sans"/>
                <a:sym typeface="DM Sans"/>
              </a:rPr>
              <a:t> and get satisfactory results, because as we saw before, </a:t>
            </a:r>
            <a:r>
              <a:rPr lang="en-US" sz="700" b="1" dirty="0">
                <a:solidFill>
                  <a:schemeClr val="tx1"/>
                </a:solidFill>
                <a:uFill>
                  <a:noFill/>
                </a:uFill>
                <a:latin typeface="DM Sans"/>
                <a:ea typeface="DM Sans"/>
                <a:cs typeface="DM Sans"/>
                <a:sym typeface="DM Sans"/>
              </a:rPr>
              <a:t>they have different reasons to </a:t>
            </a:r>
            <a:r>
              <a:rPr lang="en-US" sz="700" b="1" dirty="0" smtClean="0">
                <a:solidFill>
                  <a:schemeClr val="tx1"/>
                </a:solidFill>
                <a:uFill>
                  <a:noFill/>
                </a:uFill>
                <a:latin typeface="DM Sans"/>
                <a:ea typeface="DM Sans"/>
                <a:cs typeface="DM Sans"/>
                <a:sym typeface="DM Sans"/>
              </a:rPr>
              <a:t>ride</a:t>
            </a:r>
            <a:r>
              <a:rPr lang="en-US" sz="700" dirty="0" smtClean="0">
                <a:solidFill>
                  <a:schemeClr val="tx1"/>
                </a:solidFill>
                <a:uFill>
                  <a:noFill/>
                </a:uFill>
                <a:latin typeface="DM Sans"/>
                <a:ea typeface="DM Sans"/>
                <a:cs typeface="DM Sans"/>
                <a:sym typeface="DM Sans"/>
              </a:rPr>
              <a:t>. </a:t>
            </a:r>
          </a:p>
          <a:p>
            <a:pPr lvl="0" algn="ctr"/>
            <a:endParaRPr lang="pt-BR" sz="700" dirty="0">
              <a:solidFill>
                <a:schemeClr val="tx1"/>
              </a:solidFill>
              <a:uFill>
                <a:noFill/>
              </a:uFill>
              <a:latin typeface="DM Sans"/>
              <a:ea typeface="DM Sans"/>
              <a:cs typeface="DM Sans"/>
              <a:sym typeface="DM Sans"/>
            </a:endParaRPr>
          </a:p>
          <a:p>
            <a:pPr lvl="0" algn="ctr"/>
            <a:r>
              <a:rPr lang="en-US" sz="700" dirty="0">
                <a:solidFill>
                  <a:schemeClr val="tx1"/>
                </a:solidFill>
                <a:uFill>
                  <a:noFill/>
                </a:uFill>
                <a:latin typeface="DM Sans"/>
                <a:ea typeface="DM Sans"/>
                <a:cs typeface="DM Sans"/>
                <a:sym typeface="DM Sans"/>
              </a:rPr>
              <a:t>So, the solution is to create </a:t>
            </a:r>
            <a:r>
              <a:rPr lang="en-US" sz="700" b="1" dirty="0">
                <a:solidFill>
                  <a:schemeClr val="tx1"/>
                </a:solidFill>
                <a:uFill>
                  <a:noFill/>
                </a:uFill>
                <a:latin typeface="DM Sans"/>
                <a:ea typeface="DM Sans"/>
                <a:cs typeface="DM Sans"/>
                <a:sym typeface="DM Sans"/>
              </a:rPr>
              <a:t>a plan to these specific riders</a:t>
            </a:r>
            <a:r>
              <a:rPr lang="en-US" sz="700" dirty="0">
                <a:solidFill>
                  <a:schemeClr val="tx1"/>
                </a:solidFill>
                <a:uFill>
                  <a:noFill/>
                </a:uFill>
                <a:latin typeface="DM Sans"/>
                <a:ea typeface="DM Sans"/>
                <a:cs typeface="DM Sans"/>
                <a:sym typeface="DM Sans"/>
              </a:rPr>
              <a:t>. According to the records of the database, they represent almost </a:t>
            </a:r>
            <a:r>
              <a:rPr lang="en-US" sz="700" b="1" dirty="0">
                <a:solidFill>
                  <a:schemeClr val="tx1"/>
                </a:solidFill>
                <a:uFill>
                  <a:noFill/>
                </a:uFill>
                <a:latin typeface="DM Sans"/>
                <a:ea typeface="DM Sans"/>
                <a:cs typeface="DM Sans"/>
                <a:sym typeface="DM Sans"/>
              </a:rPr>
              <a:t>20% from the total</a:t>
            </a:r>
          </a:p>
        </p:txBody>
      </p:sp>
      <p:sp>
        <p:nvSpPr>
          <p:cNvPr id="18" name="Google Shape;2034;p58"/>
          <p:cNvSpPr/>
          <p:nvPr/>
        </p:nvSpPr>
        <p:spPr>
          <a:xfrm>
            <a:off x="3693024" y="1431857"/>
            <a:ext cx="1775549" cy="20796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6;p57"/>
          <p:cNvSpPr/>
          <p:nvPr/>
        </p:nvSpPr>
        <p:spPr>
          <a:xfrm>
            <a:off x="3693024"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036;p58"/>
          <p:cNvSpPr txBox="1"/>
          <p:nvPr/>
        </p:nvSpPr>
        <p:spPr>
          <a:xfrm>
            <a:off x="3693024"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be assertive in the marketing strategy</a:t>
            </a:r>
          </a:p>
        </p:txBody>
      </p:sp>
      <p:sp>
        <p:nvSpPr>
          <p:cNvPr id="21" name="Google Shape;2036;p58"/>
          <p:cNvSpPr txBox="1"/>
          <p:nvPr/>
        </p:nvSpPr>
        <p:spPr>
          <a:xfrm>
            <a:off x="3693024" y="1431856"/>
            <a:ext cx="1775550" cy="2079694"/>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How can we convert Casuals to Member if they apparently don't want this commitment? </a:t>
            </a:r>
            <a:r>
              <a:rPr lang="en-US" sz="700" b="1" dirty="0" smtClean="0">
                <a:solidFill>
                  <a:schemeClr val="tx1"/>
                </a:solidFill>
                <a:uFill>
                  <a:noFill/>
                </a:uFill>
                <a:latin typeface="DM Sans"/>
                <a:ea typeface="DM Sans"/>
                <a:cs typeface="DM Sans"/>
                <a:sym typeface="DM Sans"/>
              </a:rPr>
              <a:t>Highlighting</a:t>
            </a:r>
            <a:r>
              <a:rPr lang="en-US" sz="700" dirty="0">
                <a:solidFill>
                  <a:schemeClr val="tx1"/>
                </a:solidFill>
                <a:uFill>
                  <a:noFill/>
                </a:uFill>
                <a:latin typeface="DM Sans"/>
                <a:ea typeface="DM Sans"/>
                <a:cs typeface="DM Sans"/>
                <a:sym typeface="DM Sans"/>
              </a:rPr>
              <a:t>:</a:t>
            </a:r>
          </a:p>
          <a:p>
            <a:pPr lvl="0" algn="ct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the </a:t>
            </a:r>
            <a:r>
              <a:rPr lang="en-US" sz="700" b="1" dirty="0">
                <a:solidFill>
                  <a:schemeClr val="tx1"/>
                </a:solidFill>
                <a:uFill>
                  <a:noFill/>
                </a:uFill>
                <a:latin typeface="DM Sans"/>
                <a:ea typeface="DM Sans"/>
                <a:cs typeface="DM Sans"/>
                <a:sym typeface="DM Sans"/>
              </a:rPr>
              <a:t>mental health benefits</a:t>
            </a:r>
            <a:r>
              <a:rPr lang="en-US" sz="700" dirty="0">
                <a:solidFill>
                  <a:schemeClr val="tx1"/>
                </a:solidFill>
                <a:uFill>
                  <a:noFill/>
                </a:uFill>
                <a:latin typeface="DM Sans"/>
                <a:ea typeface="DM Sans"/>
                <a:cs typeface="DM Sans"/>
                <a:sym typeface="DM Sans"/>
              </a:rPr>
              <a:t> of having leisure time, at least weekly</a:t>
            </a:r>
            <a:r>
              <a:rPr lang="en-US" sz="700" dirty="0" smtClean="0">
                <a:solidFill>
                  <a:schemeClr val="tx1"/>
                </a:solidFill>
                <a:uFill>
                  <a:noFill/>
                </a:uFill>
                <a:latin typeface="DM Sans"/>
                <a:ea typeface="DM Sans"/>
                <a:cs typeface="DM Sans"/>
                <a:sym typeface="DM Sans"/>
              </a:rPr>
              <a:t>;</a:t>
            </a:r>
          </a:p>
          <a:p>
            <a:pPr marL="171450" lvl="0" indent="-171450">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the </a:t>
            </a:r>
            <a:r>
              <a:rPr lang="en-US" sz="700" b="1" dirty="0">
                <a:solidFill>
                  <a:schemeClr val="tx1"/>
                </a:solidFill>
                <a:uFill>
                  <a:noFill/>
                </a:uFill>
                <a:latin typeface="DM Sans"/>
                <a:ea typeface="DM Sans"/>
                <a:cs typeface="DM Sans"/>
                <a:sym typeface="DM Sans"/>
              </a:rPr>
              <a:t>health benefits</a:t>
            </a:r>
            <a:r>
              <a:rPr lang="en-US" sz="700" dirty="0">
                <a:solidFill>
                  <a:schemeClr val="tx1"/>
                </a:solidFill>
                <a:uFill>
                  <a:noFill/>
                </a:uFill>
                <a:latin typeface="DM Sans"/>
                <a:ea typeface="DM Sans"/>
                <a:cs typeface="DM Sans"/>
                <a:sym typeface="DM Sans"/>
              </a:rPr>
              <a:t> of keep moving, riding constantly; </a:t>
            </a:r>
            <a:r>
              <a:rPr lang="en-US" sz="700" dirty="0" smtClean="0">
                <a:solidFill>
                  <a:schemeClr val="tx1"/>
                </a:solidFill>
                <a:uFill>
                  <a:noFill/>
                </a:uFill>
                <a:latin typeface="DM Sans"/>
                <a:ea typeface="DM Sans"/>
                <a:cs typeface="DM Sans"/>
                <a:sym typeface="DM Sans"/>
              </a:rPr>
              <a:t>and</a:t>
            </a:r>
          </a:p>
          <a:p>
            <a:pPr marL="171450" lvl="0" indent="-171450">
              <a:buFont typeface="Arial" panose="020B0604020202020204" pitchFamily="34" charset="0"/>
              <a:buChar char="•"/>
            </a:pPr>
            <a:endParaRPr lang="en-US" sz="700" dirty="0" smtClean="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the </a:t>
            </a:r>
            <a:r>
              <a:rPr lang="en-US" sz="700" b="1" dirty="0">
                <a:solidFill>
                  <a:schemeClr val="tx1"/>
                </a:solidFill>
                <a:uFill>
                  <a:noFill/>
                </a:uFill>
                <a:latin typeface="DM Sans"/>
                <a:ea typeface="DM Sans"/>
                <a:cs typeface="DM Sans"/>
                <a:sym typeface="DM Sans"/>
              </a:rPr>
              <a:t>real discounts</a:t>
            </a:r>
            <a:r>
              <a:rPr lang="en-US" sz="700" dirty="0">
                <a:solidFill>
                  <a:schemeClr val="tx1"/>
                </a:solidFill>
                <a:uFill>
                  <a:noFill/>
                </a:uFill>
                <a:latin typeface="DM Sans"/>
                <a:ea typeface="DM Sans"/>
                <a:cs typeface="DM Sans"/>
                <a:sym typeface="DM Sans"/>
              </a:rPr>
              <a:t>, in a transparent and easy to understand </a:t>
            </a:r>
            <a:r>
              <a:rPr lang="en-US" sz="700" dirty="0" smtClean="0">
                <a:solidFill>
                  <a:schemeClr val="tx1"/>
                </a:solidFill>
                <a:uFill>
                  <a:noFill/>
                </a:uFill>
                <a:latin typeface="DM Sans"/>
                <a:ea typeface="DM Sans"/>
                <a:cs typeface="DM Sans"/>
                <a:sym typeface="DM Sans"/>
              </a:rPr>
              <a:t>way</a:t>
            </a:r>
          </a:p>
          <a:p>
            <a:pPr marL="171450" lvl="0" indent="-171450" algn="ctr">
              <a:buFont typeface="Arial" panose="020B0604020202020204" pitchFamily="34" charset="0"/>
              <a:buChar char="•"/>
            </a:pPr>
            <a:endParaRPr lang="pt-BR" sz="700" dirty="0">
              <a:solidFill>
                <a:schemeClr val="tx1"/>
              </a:solidFill>
              <a:uFill>
                <a:noFill/>
              </a:uFill>
              <a:latin typeface="DM Sans"/>
              <a:ea typeface="DM Sans"/>
              <a:cs typeface="DM Sans"/>
              <a:sym typeface="DM Sans"/>
            </a:endParaRPr>
          </a:p>
          <a:p>
            <a:pPr lvl="0" algn="ctr"/>
            <a:r>
              <a:rPr lang="en-US" sz="700" dirty="0">
                <a:solidFill>
                  <a:schemeClr val="tx1"/>
                </a:solidFill>
                <a:uFill>
                  <a:noFill/>
                </a:uFill>
                <a:latin typeface="DM Sans"/>
                <a:ea typeface="DM Sans"/>
                <a:cs typeface="DM Sans"/>
                <a:sym typeface="DM Sans"/>
              </a:rPr>
              <a:t>In few words, the campaign theme can be: </a:t>
            </a:r>
            <a:r>
              <a:rPr lang="en-US" sz="700" b="1" dirty="0">
                <a:solidFill>
                  <a:schemeClr val="tx1"/>
                </a:solidFill>
                <a:uFill>
                  <a:noFill/>
                </a:uFill>
                <a:latin typeface="DM Sans"/>
                <a:ea typeface="DM Sans"/>
                <a:cs typeface="DM Sans"/>
                <a:sym typeface="DM Sans"/>
              </a:rPr>
              <a:t>more leisure, more healthier and more savings for Casuals</a:t>
            </a:r>
            <a:r>
              <a:rPr lang="en-US" sz="700" dirty="0">
                <a:solidFill>
                  <a:schemeClr val="tx1"/>
                </a:solidFill>
                <a:uFill>
                  <a:noFill/>
                </a:uFill>
                <a:latin typeface="DM Sans"/>
                <a:ea typeface="DM Sans"/>
                <a:cs typeface="DM Sans"/>
                <a:sym typeface="DM Sans"/>
              </a:rPr>
              <a:t> riders</a:t>
            </a:r>
          </a:p>
        </p:txBody>
      </p:sp>
      <p:sp>
        <p:nvSpPr>
          <p:cNvPr id="22" name="Google Shape;2034;p58"/>
          <p:cNvSpPr/>
          <p:nvPr/>
        </p:nvSpPr>
        <p:spPr>
          <a:xfrm>
            <a:off x="745402" y="3660704"/>
            <a:ext cx="1775549" cy="73024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745402" y="2947592"/>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745402" y="2947593"/>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establish a good trade between cost and benefit</a:t>
            </a:r>
          </a:p>
        </p:txBody>
      </p:sp>
      <p:sp>
        <p:nvSpPr>
          <p:cNvPr id="25" name="Google Shape;2036;p58"/>
          <p:cNvSpPr txBox="1"/>
          <p:nvPr/>
        </p:nvSpPr>
        <p:spPr>
          <a:xfrm>
            <a:off x="745402" y="3660704"/>
            <a:ext cx="1775550" cy="730250"/>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DM Sans"/>
                <a:ea typeface="DM Sans"/>
                <a:cs typeface="DM Sans"/>
                <a:sym typeface="DM Sans"/>
              </a:rPr>
              <a:t>But</a:t>
            </a:r>
            <a:r>
              <a:rPr lang="en-US" sz="700" dirty="0">
                <a:solidFill>
                  <a:schemeClr val="tx1"/>
                </a:solidFill>
                <a:uFill>
                  <a:noFill/>
                </a:uFill>
                <a:latin typeface="DM Sans"/>
                <a:ea typeface="DM Sans"/>
                <a:cs typeface="DM Sans"/>
                <a:sym typeface="DM Sans"/>
              </a:rPr>
              <a:t>, this have to be not just more economic than the other annual plan, but a </a:t>
            </a:r>
            <a:r>
              <a:rPr lang="en-US" sz="700" b="1" dirty="0">
                <a:solidFill>
                  <a:schemeClr val="tx1"/>
                </a:solidFill>
                <a:uFill>
                  <a:noFill/>
                </a:uFill>
                <a:latin typeface="DM Sans"/>
                <a:ea typeface="DM Sans"/>
                <a:cs typeface="DM Sans"/>
                <a:sym typeface="DM Sans"/>
              </a:rPr>
              <a:t>win-win relationship</a:t>
            </a:r>
            <a:r>
              <a:rPr lang="en-US" sz="700" dirty="0">
                <a:solidFill>
                  <a:schemeClr val="tx1"/>
                </a:solidFill>
                <a:uFill>
                  <a:noFill/>
                </a:uFill>
                <a:latin typeface="DM Sans"/>
                <a:ea typeface="DM Sans"/>
                <a:cs typeface="DM Sans"/>
                <a:sym typeface="DM Sans"/>
              </a:rPr>
              <a:t> with the client and </a:t>
            </a:r>
            <a:r>
              <a:rPr lang="en-US" sz="700" b="1" dirty="0">
                <a:solidFill>
                  <a:schemeClr val="tx1"/>
                </a:solidFill>
                <a:uFill>
                  <a:noFill/>
                </a:uFill>
                <a:latin typeface="DM Sans"/>
                <a:ea typeface="DM Sans"/>
                <a:cs typeface="DM Sans"/>
                <a:sym typeface="DM Sans"/>
              </a:rPr>
              <a:t>must be clear</a:t>
            </a:r>
            <a:r>
              <a:rPr lang="en-US" sz="700" dirty="0">
                <a:solidFill>
                  <a:schemeClr val="tx1"/>
                </a:solidFill>
                <a:uFill>
                  <a:noFill/>
                </a:uFill>
                <a:latin typeface="DM Sans"/>
                <a:ea typeface="DM Sans"/>
                <a:cs typeface="DM Sans"/>
                <a:sym typeface="DM Sans"/>
              </a:rPr>
              <a:t> to the client's understanding</a:t>
            </a:r>
          </a:p>
        </p:txBody>
      </p:sp>
      <p:sp>
        <p:nvSpPr>
          <p:cNvPr id="26" name="Google Shape;2034;p58"/>
          <p:cNvSpPr/>
          <p:nvPr/>
        </p:nvSpPr>
        <p:spPr>
          <a:xfrm>
            <a:off x="6640646" y="1431857"/>
            <a:ext cx="1775549" cy="37116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6;p57"/>
          <p:cNvSpPr/>
          <p:nvPr/>
        </p:nvSpPr>
        <p:spPr>
          <a:xfrm>
            <a:off x="6640646"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2036;p58"/>
          <p:cNvSpPr txBox="1"/>
          <p:nvPr/>
        </p:nvSpPr>
        <p:spPr>
          <a:xfrm>
            <a:off x="6640646"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hit the target</a:t>
            </a:r>
          </a:p>
        </p:txBody>
      </p:sp>
      <p:sp>
        <p:nvSpPr>
          <p:cNvPr id="29" name="Google Shape;2036;p58"/>
          <p:cNvSpPr txBox="1"/>
          <p:nvPr/>
        </p:nvSpPr>
        <p:spPr>
          <a:xfrm>
            <a:off x="6640646" y="1431856"/>
            <a:ext cx="1775550" cy="3707150"/>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Just a good strategy is not enough, you have to hit the </a:t>
            </a:r>
            <a:r>
              <a:rPr lang="en-US" sz="700" dirty="0" smtClean="0">
                <a:solidFill>
                  <a:schemeClr val="tx1"/>
                </a:solidFill>
                <a:uFill>
                  <a:noFill/>
                </a:uFill>
                <a:latin typeface="DM Sans"/>
                <a:ea typeface="DM Sans"/>
                <a:cs typeface="DM Sans"/>
                <a:sym typeface="DM Sans"/>
              </a:rPr>
              <a:t>target. </a:t>
            </a:r>
            <a:r>
              <a:rPr lang="en-US" sz="700" b="1" dirty="0" smtClean="0">
                <a:solidFill>
                  <a:schemeClr val="tx1"/>
                </a:solidFill>
                <a:uFill>
                  <a:noFill/>
                </a:uFill>
                <a:latin typeface="DM Sans"/>
                <a:ea typeface="DM Sans"/>
                <a:cs typeface="DM Sans"/>
                <a:sym typeface="DM Sans"/>
              </a:rPr>
              <a:t>These </a:t>
            </a:r>
            <a:r>
              <a:rPr lang="en-US" sz="700" b="1" dirty="0">
                <a:solidFill>
                  <a:schemeClr val="tx1"/>
                </a:solidFill>
                <a:uFill>
                  <a:noFill/>
                </a:uFill>
                <a:latin typeface="DM Sans"/>
                <a:ea typeface="DM Sans"/>
                <a:cs typeface="DM Sans"/>
                <a:sym typeface="DM Sans"/>
              </a:rPr>
              <a:t>kind of marketing action may work: </a:t>
            </a:r>
          </a:p>
          <a:p>
            <a:pPr lvl="0" algn="ct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Traditional </a:t>
            </a:r>
            <a:r>
              <a:rPr lang="en-US" sz="700" b="1" dirty="0" smtClean="0">
                <a:solidFill>
                  <a:schemeClr val="tx1"/>
                </a:solidFill>
                <a:uFill>
                  <a:noFill/>
                </a:uFill>
                <a:latin typeface="DM Sans"/>
                <a:ea typeface="DM Sans"/>
                <a:cs typeface="DM Sans"/>
                <a:sym typeface="DM Sans"/>
              </a:rPr>
              <a:t>Publicity</a:t>
            </a:r>
          </a:p>
          <a:p>
            <a:pPr lvl="0" algn="ct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Outdoors </a:t>
            </a:r>
            <a:r>
              <a:rPr lang="en-US" sz="700" dirty="0">
                <a:solidFill>
                  <a:schemeClr val="tx1"/>
                </a:solidFill>
                <a:uFill>
                  <a:noFill/>
                </a:uFill>
                <a:latin typeface="DM Sans"/>
                <a:ea typeface="DM Sans"/>
                <a:cs typeface="DM Sans"/>
                <a:sym typeface="DM Sans"/>
              </a:rPr>
              <a:t>and Displays along the Chicago waterfront</a:t>
            </a:r>
            <a:r>
              <a:rPr lang="en-US" sz="700" dirty="0" smtClean="0">
                <a:solidFill>
                  <a:schemeClr val="tx1"/>
                </a:solidFill>
                <a:uFill>
                  <a:noFill/>
                </a:uFill>
                <a:latin typeface="DM Sans"/>
                <a:ea typeface="DM Sans"/>
                <a:cs typeface="DM Sans"/>
                <a:sym typeface="DM Sans"/>
              </a:rPr>
              <a:t>;</a:t>
            </a:r>
          </a:p>
          <a:p>
            <a:pPr marL="171450" lvl="0" indent="-171450">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Distribution </a:t>
            </a:r>
            <a:r>
              <a:rPr lang="en-US" sz="700" dirty="0">
                <a:solidFill>
                  <a:schemeClr val="tx1"/>
                </a:solidFill>
                <a:uFill>
                  <a:noFill/>
                </a:uFill>
                <a:latin typeface="DM Sans"/>
                <a:ea typeface="DM Sans"/>
                <a:cs typeface="DM Sans"/>
                <a:sym typeface="DM Sans"/>
              </a:rPr>
              <a:t>of leaflets on weekends near Chicago bike stations</a:t>
            </a:r>
            <a:r>
              <a:rPr lang="en-US" sz="700" dirty="0" smtClean="0">
                <a:solidFill>
                  <a:schemeClr val="tx1"/>
                </a:solidFill>
                <a:uFill>
                  <a:noFill/>
                </a:uFill>
                <a:latin typeface="DM Sans"/>
                <a:ea typeface="DM Sans"/>
                <a:cs typeface="DM Sans"/>
                <a:sym typeface="DM Sans"/>
              </a:rPr>
              <a:t>;</a:t>
            </a:r>
          </a:p>
          <a:p>
            <a:pPr marL="171450" lvl="0" indent="-171450">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Create </a:t>
            </a:r>
            <a:r>
              <a:rPr lang="en-US" sz="700" dirty="0">
                <a:solidFill>
                  <a:schemeClr val="tx1"/>
                </a:solidFill>
                <a:uFill>
                  <a:noFill/>
                </a:uFill>
                <a:latin typeface="DM Sans"/>
                <a:ea typeface="DM Sans"/>
                <a:cs typeface="DM Sans"/>
                <a:sym typeface="DM Sans"/>
              </a:rPr>
              <a:t>partnerships with commerce along the maritime coast, like earn discount by being a Member; </a:t>
            </a:r>
            <a:r>
              <a:rPr lang="en-US" sz="700" dirty="0" smtClean="0">
                <a:solidFill>
                  <a:schemeClr val="tx1"/>
                </a:solidFill>
                <a:uFill>
                  <a:noFill/>
                </a:uFill>
                <a:latin typeface="DM Sans"/>
                <a:ea typeface="DM Sans"/>
                <a:cs typeface="DM Sans"/>
                <a:sym typeface="DM Sans"/>
              </a:rPr>
              <a:t>and</a:t>
            </a:r>
          </a:p>
          <a:p>
            <a:pPr marL="171450" lvl="0" indent="-171450">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Install </a:t>
            </a:r>
            <a:r>
              <a:rPr lang="en-US" sz="700" dirty="0">
                <a:solidFill>
                  <a:schemeClr val="tx1"/>
                </a:solidFill>
                <a:uFill>
                  <a:noFill/>
                </a:uFill>
                <a:latin typeface="DM Sans"/>
                <a:ea typeface="DM Sans"/>
                <a:cs typeface="DM Sans"/>
                <a:sym typeface="DM Sans"/>
              </a:rPr>
              <a:t>campaign display on bicycles</a:t>
            </a:r>
          </a:p>
          <a:p>
            <a:pPr marL="171450" lvl="0" indent="-171450" algn="ctr">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Digital </a:t>
            </a:r>
            <a:r>
              <a:rPr lang="en-US" sz="700" b="1" dirty="0" smtClean="0">
                <a:solidFill>
                  <a:schemeClr val="tx1"/>
                </a:solidFill>
                <a:uFill>
                  <a:noFill/>
                </a:uFill>
                <a:latin typeface="DM Sans"/>
                <a:ea typeface="DM Sans"/>
                <a:cs typeface="DM Sans"/>
                <a:sym typeface="DM Sans"/>
              </a:rPr>
              <a:t>Publicity</a:t>
            </a:r>
          </a:p>
          <a:p>
            <a:pPr lvl="0" algn="ct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With </a:t>
            </a:r>
            <a:r>
              <a:rPr lang="en-US" sz="700" dirty="0">
                <a:solidFill>
                  <a:schemeClr val="tx1"/>
                </a:solidFill>
                <a:uFill>
                  <a:noFill/>
                </a:uFill>
                <a:latin typeface="DM Sans"/>
                <a:ea typeface="DM Sans"/>
                <a:cs typeface="DM Sans"/>
                <a:sym typeface="DM Sans"/>
              </a:rPr>
              <a:t>an mobile app (suggested later, at the Recommendation III), notify Casuals about the campaign; </a:t>
            </a:r>
            <a:r>
              <a:rPr lang="en-US" sz="700" dirty="0" smtClean="0">
                <a:solidFill>
                  <a:schemeClr val="tx1"/>
                </a:solidFill>
                <a:uFill>
                  <a:noFill/>
                </a:uFill>
                <a:latin typeface="DM Sans"/>
                <a:ea typeface="DM Sans"/>
                <a:cs typeface="DM Sans"/>
                <a:sym typeface="DM Sans"/>
              </a:rPr>
              <a:t>and</a:t>
            </a:r>
          </a:p>
          <a:p>
            <a:pPr marL="171450" lvl="0" indent="-171450">
              <a:buFont typeface="Arial" panose="020B0604020202020204" pitchFamily="34" charset="0"/>
              <a:buChar char="•"/>
            </a:pP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On </a:t>
            </a:r>
            <a:r>
              <a:rPr lang="en-US" sz="700" dirty="0">
                <a:solidFill>
                  <a:schemeClr val="tx1"/>
                </a:solidFill>
                <a:uFill>
                  <a:noFill/>
                </a:uFill>
                <a:latin typeface="DM Sans"/>
                <a:ea typeface="DM Sans"/>
                <a:cs typeface="DM Sans"/>
                <a:sym typeface="DM Sans"/>
              </a:rPr>
              <a:t>social medias like (Instagram and Twitter), filtering by Chicago, at Weekends, through Digital Influencers focused in healthy habits and sports.</a:t>
            </a:r>
          </a:p>
        </p:txBody>
      </p:sp>
      <p:sp>
        <p:nvSpPr>
          <p:cNvPr id="30" name="Google Shape;2034;p58"/>
          <p:cNvSpPr/>
          <p:nvPr/>
        </p:nvSpPr>
        <p:spPr>
          <a:xfrm>
            <a:off x="3693023" y="4462665"/>
            <a:ext cx="1775549" cy="676341"/>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6;p57"/>
          <p:cNvSpPr/>
          <p:nvPr/>
        </p:nvSpPr>
        <p:spPr>
          <a:xfrm>
            <a:off x="3693023" y="374955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2036;p58"/>
          <p:cNvSpPr txBox="1"/>
          <p:nvPr/>
        </p:nvSpPr>
        <p:spPr>
          <a:xfrm>
            <a:off x="3693023" y="374955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keep up a great job of bicycle logistics</a:t>
            </a:r>
          </a:p>
        </p:txBody>
      </p:sp>
      <p:sp>
        <p:nvSpPr>
          <p:cNvPr id="33" name="Google Shape;2036;p58"/>
          <p:cNvSpPr txBox="1"/>
          <p:nvPr/>
        </p:nvSpPr>
        <p:spPr>
          <a:xfrm>
            <a:off x="3693023" y="4462665"/>
            <a:ext cx="1775550" cy="676342"/>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After implanted this plan, maybe some dock station will be busier and another less busy. It's important to </a:t>
            </a:r>
            <a:r>
              <a:rPr lang="en-US" sz="700" b="1" dirty="0">
                <a:solidFill>
                  <a:schemeClr val="tx1"/>
                </a:solidFill>
                <a:uFill>
                  <a:noFill/>
                </a:uFill>
                <a:latin typeface="DM Sans"/>
                <a:ea typeface="DM Sans"/>
                <a:cs typeface="DM Sans"/>
                <a:sym typeface="DM Sans"/>
              </a:rPr>
              <a:t>track closely</a:t>
            </a:r>
            <a:r>
              <a:rPr lang="en-US" sz="700" dirty="0">
                <a:solidFill>
                  <a:schemeClr val="tx1"/>
                </a:solidFill>
                <a:uFill>
                  <a:noFill/>
                </a:uFill>
                <a:latin typeface="DM Sans"/>
                <a:ea typeface="DM Sans"/>
                <a:cs typeface="DM Sans"/>
                <a:sym typeface="DM Sans"/>
              </a:rPr>
              <a:t>, in order to </a:t>
            </a:r>
            <a:r>
              <a:rPr lang="en-US" sz="700" b="1" dirty="0">
                <a:solidFill>
                  <a:schemeClr val="tx1"/>
                </a:solidFill>
                <a:uFill>
                  <a:noFill/>
                </a:uFill>
                <a:latin typeface="DM Sans"/>
                <a:ea typeface="DM Sans"/>
                <a:cs typeface="DM Sans"/>
                <a:sym typeface="DM Sans"/>
              </a:rPr>
              <a:t>avoid bicycle leftovers and shortages</a:t>
            </a:r>
            <a:r>
              <a:rPr lang="en-US" sz="700" dirty="0">
                <a:solidFill>
                  <a:schemeClr val="tx1"/>
                </a:solidFill>
                <a:uFill>
                  <a:noFill/>
                </a:uFill>
                <a:latin typeface="DM Sans"/>
                <a:ea typeface="DM Sans"/>
                <a:cs typeface="DM Sans"/>
                <a:sym typeface="DM Sans"/>
              </a:rPr>
              <a:t>.</a:t>
            </a:r>
          </a:p>
        </p:txBody>
      </p:sp>
    </p:spTree>
    <p:extLst>
      <p:ext uri="{BB962C8B-B14F-4D97-AF65-F5344CB8AC3E}">
        <p14:creationId xmlns:p14="http://schemas.microsoft.com/office/powerpoint/2010/main" val="748860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014376" y="1584256"/>
            <a:ext cx="1775549" cy="16605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.2 -</a:t>
            </a:r>
            <a:r>
              <a:rPr lang="en" dirty="0" smtClean="0"/>
              <a:t> </a:t>
            </a:r>
            <a:r>
              <a:rPr lang="en-US" sz="2000" dirty="0"/>
              <a:t>Recommendation </a:t>
            </a:r>
            <a:r>
              <a:rPr lang="en-US" sz="2000" dirty="0" smtClean="0"/>
              <a:t>II </a:t>
            </a:r>
            <a:r>
              <a:rPr lang="en-US" sz="2000" dirty="0"/>
              <a:t>- Data-driven decision making culture</a:t>
            </a:r>
            <a:endParaRPr sz="2400" dirty="0"/>
          </a:p>
        </p:txBody>
      </p:sp>
      <p:sp>
        <p:nvSpPr>
          <p:cNvPr id="5" name="Google Shape;2026;p57"/>
          <p:cNvSpPr/>
          <p:nvPr/>
        </p:nvSpPr>
        <p:spPr>
          <a:xfrm>
            <a:off x="1014376" y="8711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014376" y="8711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Know more to improve loyalty</a:t>
            </a:r>
          </a:p>
        </p:txBody>
      </p:sp>
      <p:sp>
        <p:nvSpPr>
          <p:cNvPr id="9" name="Google Shape;2036;p58"/>
          <p:cNvSpPr txBox="1"/>
          <p:nvPr/>
        </p:nvSpPr>
        <p:spPr>
          <a:xfrm>
            <a:off x="1014376" y="1584255"/>
            <a:ext cx="1775550" cy="1660593"/>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If the company wants more loyalty from the clients, </a:t>
            </a:r>
            <a:r>
              <a:rPr lang="en-US" sz="700" b="1" dirty="0">
                <a:solidFill>
                  <a:schemeClr val="tx1"/>
                </a:solidFill>
                <a:uFill>
                  <a:noFill/>
                </a:uFill>
                <a:latin typeface="DM Sans"/>
                <a:ea typeface="DM Sans"/>
                <a:cs typeface="DM Sans"/>
                <a:sym typeface="DM Sans"/>
              </a:rPr>
              <a:t>more data about they</a:t>
            </a:r>
            <a:r>
              <a:rPr lang="en-US" sz="700" dirty="0">
                <a:solidFill>
                  <a:schemeClr val="tx1"/>
                </a:solidFill>
                <a:uFill>
                  <a:noFill/>
                </a:uFill>
                <a:latin typeface="DM Sans"/>
                <a:ea typeface="DM Sans"/>
                <a:cs typeface="DM Sans"/>
                <a:sym typeface="DM Sans"/>
              </a:rPr>
              <a:t> will be necessary. </a:t>
            </a:r>
            <a:endParaRPr lang="en-US" sz="700" dirty="0" smtClean="0">
              <a:solidFill>
                <a:schemeClr val="tx1"/>
              </a:solidFill>
              <a:uFill>
                <a:noFill/>
              </a:uFill>
              <a:latin typeface="DM Sans"/>
              <a:ea typeface="DM Sans"/>
              <a:cs typeface="DM Sans"/>
              <a:sym typeface="DM Sans"/>
            </a:endParaRPr>
          </a:p>
          <a:p>
            <a:pPr lvl="0" algn="ctr"/>
            <a:endParaRPr lang="en-US" sz="700" dirty="0">
              <a:solidFill>
                <a:schemeClr val="tx1"/>
              </a:solidFill>
              <a:uFill>
                <a:noFill/>
              </a:uFill>
              <a:latin typeface="DM Sans"/>
              <a:ea typeface="DM Sans"/>
              <a:cs typeface="DM Sans"/>
              <a:sym typeface="DM Sans"/>
            </a:endParaRPr>
          </a:p>
          <a:p>
            <a:pPr lvl="0" algn="ctr"/>
            <a:r>
              <a:rPr lang="en-US" sz="700" dirty="0" smtClean="0">
                <a:solidFill>
                  <a:schemeClr val="tx1"/>
                </a:solidFill>
                <a:uFill>
                  <a:noFill/>
                </a:uFill>
                <a:latin typeface="DM Sans"/>
                <a:ea typeface="DM Sans"/>
                <a:cs typeface="DM Sans"/>
                <a:sym typeface="DM Sans"/>
              </a:rPr>
              <a:t>Knowing </a:t>
            </a:r>
            <a:r>
              <a:rPr lang="en-US" sz="700" dirty="0">
                <a:solidFill>
                  <a:schemeClr val="tx1"/>
                </a:solidFill>
                <a:uFill>
                  <a:noFill/>
                </a:uFill>
                <a:latin typeface="DM Sans"/>
                <a:ea typeface="DM Sans"/>
                <a:cs typeface="DM Sans"/>
                <a:sym typeface="DM Sans"/>
              </a:rPr>
              <a:t>consumer's age, genre, where they lives and the main reasons to ride </a:t>
            </a:r>
            <a:r>
              <a:rPr lang="en-US" sz="700" b="1" dirty="0">
                <a:solidFill>
                  <a:schemeClr val="tx1"/>
                </a:solidFill>
                <a:uFill>
                  <a:noFill/>
                </a:uFill>
                <a:latin typeface="DM Sans"/>
                <a:ea typeface="DM Sans"/>
                <a:cs typeface="DM Sans"/>
                <a:sym typeface="DM Sans"/>
              </a:rPr>
              <a:t>enables the company to </a:t>
            </a:r>
            <a:r>
              <a:rPr lang="en-US" sz="700" b="1" dirty="0" smtClean="0">
                <a:solidFill>
                  <a:schemeClr val="tx1"/>
                </a:solidFill>
                <a:uFill>
                  <a:noFill/>
                </a:uFill>
                <a:latin typeface="DM Sans"/>
                <a:ea typeface="DM Sans"/>
                <a:cs typeface="DM Sans"/>
                <a:sym typeface="DM Sans"/>
              </a:rPr>
              <a:t>create marketing </a:t>
            </a:r>
            <a:r>
              <a:rPr lang="en-US" sz="700" b="1" dirty="0">
                <a:solidFill>
                  <a:schemeClr val="tx1"/>
                </a:solidFill>
                <a:uFill>
                  <a:noFill/>
                </a:uFill>
                <a:latin typeface="DM Sans"/>
                <a:ea typeface="DM Sans"/>
                <a:cs typeface="DM Sans"/>
                <a:sym typeface="DM Sans"/>
              </a:rPr>
              <a:t>actions more accurate and create products more adapted to customers </a:t>
            </a:r>
            <a:r>
              <a:rPr lang="en-US" sz="700" b="1" dirty="0" smtClean="0">
                <a:solidFill>
                  <a:schemeClr val="tx1"/>
                </a:solidFill>
                <a:uFill>
                  <a:noFill/>
                </a:uFill>
                <a:latin typeface="DM Sans"/>
                <a:ea typeface="DM Sans"/>
                <a:cs typeface="DM Sans"/>
                <a:sym typeface="DM Sans"/>
              </a:rPr>
              <a:t>needs</a:t>
            </a:r>
            <a:r>
              <a:rPr lang="en-US" sz="700" dirty="0" smtClean="0">
                <a:solidFill>
                  <a:schemeClr val="tx1"/>
                </a:solidFill>
                <a:uFill>
                  <a:noFill/>
                </a:uFill>
                <a:latin typeface="DM Sans"/>
                <a:ea typeface="DM Sans"/>
                <a:cs typeface="DM Sans"/>
                <a:sym typeface="DM Sans"/>
              </a:rPr>
              <a:t>. </a:t>
            </a:r>
          </a:p>
          <a:p>
            <a:pPr lvl="0" algn="ctr"/>
            <a:endParaRPr lang="en-US" sz="700" dirty="0">
              <a:solidFill>
                <a:schemeClr val="tx1"/>
              </a:solidFill>
              <a:uFill>
                <a:noFill/>
              </a:uFill>
              <a:latin typeface="DM Sans"/>
              <a:ea typeface="DM Sans"/>
              <a:cs typeface="DM Sans"/>
              <a:sym typeface="DM Sans"/>
            </a:endParaRPr>
          </a:p>
          <a:p>
            <a:pPr lvl="0" algn="ctr"/>
            <a:r>
              <a:rPr lang="en-US" sz="700" dirty="0" smtClean="0">
                <a:solidFill>
                  <a:schemeClr val="tx1"/>
                </a:solidFill>
                <a:uFill>
                  <a:noFill/>
                </a:uFill>
                <a:latin typeface="DM Sans"/>
                <a:ea typeface="DM Sans"/>
                <a:cs typeface="DM Sans"/>
                <a:sym typeface="DM Sans"/>
              </a:rPr>
              <a:t>And, </a:t>
            </a:r>
            <a:r>
              <a:rPr lang="en-US" sz="700" dirty="0">
                <a:solidFill>
                  <a:schemeClr val="tx1"/>
                </a:solidFill>
                <a:uFill>
                  <a:noFill/>
                </a:uFill>
                <a:latin typeface="DM Sans"/>
                <a:ea typeface="DM Sans"/>
                <a:cs typeface="DM Sans"/>
                <a:sym typeface="DM Sans"/>
              </a:rPr>
              <a:t>consequently </a:t>
            </a:r>
            <a:r>
              <a:rPr lang="en-US" sz="700" b="1" dirty="0">
                <a:solidFill>
                  <a:schemeClr val="tx1"/>
                </a:solidFill>
                <a:uFill>
                  <a:noFill/>
                </a:uFill>
                <a:latin typeface="DM Sans"/>
                <a:ea typeface="DM Sans"/>
                <a:cs typeface="DM Sans"/>
                <a:sym typeface="DM Sans"/>
              </a:rPr>
              <a:t>more connection, more empathy and a longer relationship</a:t>
            </a:r>
          </a:p>
        </p:txBody>
      </p:sp>
      <p:sp>
        <p:nvSpPr>
          <p:cNvPr id="22" name="Google Shape;2034;p58"/>
          <p:cNvSpPr/>
          <p:nvPr/>
        </p:nvSpPr>
        <p:spPr>
          <a:xfrm>
            <a:off x="5304702" y="1742703"/>
            <a:ext cx="1775549" cy="70311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304702" y="1029591"/>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304702" y="1029592"/>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increase engagement through the app</a:t>
            </a:r>
          </a:p>
        </p:txBody>
      </p:sp>
      <p:sp>
        <p:nvSpPr>
          <p:cNvPr id="25" name="Google Shape;2036;p58"/>
          <p:cNvSpPr txBox="1"/>
          <p:nvPr/>
        </p:nvSpPr>
        <p:spPr>
          <a:xfrm>
            <a:off x="5304702" y="1742703"/>
            <a:ext cx="1775550" cy="703119"/>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A good and practice way to get data is </a:t>
            </a:r>
            <a:r>
              <a:rPr lang="en-US" sz="700" b="1" dirty="0">
                <a:solidFill>
                  <a:schemeClr val="tx1"/>
                </a:solidFill>
                <a:uFill>
                  <a:noFill/>
                </a:uFill>
                <a:latin typeface="DM Sans"/>
                <a:ea typeface="DM Sans"/>
                <a:cs typeface="DM Sans"/>
                <a:sym typeface="DM Sans"/>
              </a:rPr>
              <a:t>through the company's app</a:t>
            </a:r>
            <a:r>
              <a:rPr lang="en-US" sz="700" dirty="0">
                <a:solidFill>
                  <a:schemeClr val="tx1"/>
                </a:solidFill>
                <a:uFill>
                  <a:noFill/>
                </a:uFill>
                <a:latin typeface="DM Sans"/>
                <a:ea typeface="DM Sans"/>
                <a:cs typeface="DM Sans"/>
                <a:sym typeface="DM Sans"/>
              </a:rPr>
              <a:t>. Incentives to keep them moving, such as a </a:t>
            </a:r>
            <a:r>
              <a:rPr lang="en-US" sz="700" b="1" dirty="0">
                <a:solidFill>
                  <a:schemeClr val="tx1"/>
                </a:solidFill>
                <a:uFill>
                  <a:noFill/>
                </a:uFill>
                <a:latin typeface="DM Sans"/>
                <a:ea typeface="DM Sans"/>
                <a:cs typeface="DM Sans"/>
                <a:sym typeface="DM Sans"/>
              </a:rPr>
              <a:t>monthly goal</a:t>
            </a:r>
            <a:r>
              <a:rPr lang="en-US" sz="700" dirty="0">
                <a:solidFill>
                  <a:schemeClr val="tx1"/>
                </a:solidFill>
                <a:uFill>
                  <a:noFill/>
                </a:uFill>
                <a:latin typeface="DM Sans"/>
                <a:ea typeface="DM Sans"/>
                <a:cs typeface="DM Sans"/>
                <a:sym typeface="DM Sans"/>
              </a:rPr>
              <a:t> would be an excellent strategy</a:t>
            </a:r>
          </a:p>
        </p:txBody>
      </p:sp>
      <p:pic>
        <p:nvPicPr>
          <p:cNvPr id="35" name="Google Shape;1463;p39"/>
          <p:cNvPicPr preferRelativeResize="0"/>
          <p:nvPr/>
        </p:nvPicPr>
        <p:blipFill rotWithShape="1">
          <a:blip r:embed="rId3">
            <a:alphaModFix/>
          </a:blip>
          <a:srcRect t="41480" b="19813"/>
          <a:stretch/>
        </p:blipFill>
        <p:spPr>
          <a:xfrm>
            <a:off x="3505418" y="2903844"/>
            <a:ext cx="4965000" cy="1922400"/>
          </a:xfrm>
          <a:prstGeom prst="roundRect">
            <a:avLst>
              <a:gd name="adj" fmla="val 16667"/>
            </a:avLst>
          </a:prstGeom>
          <a:noFill/>
          <a:ln>
            <a:noFill/>
          </a:ln>
        </p:spPr>
      </p:pic>
    </p:spTree>
    <p:extLst>
      <p:ext uri="{BB962C8B-B14F-4D97-AF65-F5344CB8AC3E}">
        <p14:creationId xmlns:p14="http://schemas.microsoft.com/office/powerpoint/2010/main" val="3718781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564553" y="1685857"/>
            <a:ext cx="3083647" cy="308934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.3 -</a:t>
            </a:r>
            <a:r>
              <a:rPr lang="en" dirty="0" smtClean="0"/>
              <a:t> </a:t>
            </a:r>
            <a:r>
              <a:rPr lang="en-US" sz="2000" dirty="0"/>
              <a:t>Recommendation </a:t>
            </a:r>
            <a:r>
              <a:rPr lang="en-US" sz="2000" dirty="0" smtClean="0"/>
              <a:t>III </a:t>
            </a:r>
            <a:r>
              <a:rPr lang="en-US" sz="2000" dirty="0"/>
              <a:t>- Increase Loyalty</a:t>
            </a:r>
            <a:endParaRPr sz="2400" dirty="0"/>
          </a:p>
        </p:txBody>
      </p:sp>
      <p:sp>
        <p:nvSpPr>
          <p:cNvPr id="5" name="Google Shape;2026;p57"/>
          <p:cNvSpPr/>
          <p:nvPr/>
        </p:nvSpPr>
        <p:spPr>
          <a:xfrm>
            <a:off x="1564553" y="972744"/>
            <a:ext cx="3083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564553" y="972745"/>
            <a:ext cx="3083647"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DM Sans"/>
                <a:ea typeface="DM Sans"/>
                <a:cs typeface="DM Sans"/>
                <a:sym typeface="DM Sans"/>
              </a:rPr>
              <a:t>To create a loyalty plan for Members</a:t>
            </a:r>
          </a:p>
        </p:txBody>
      </p:sp>
      <p:sp>
        <p:nvSpPr>
          <p:cNvPr id="9" name="Google Shape;2036;p58"/>
          <p:cNvSpPr txBox="1"/>
          <p:nvPr/>
        </p:nvSpPr>
        <p:spPr>
          <a:xfrm>
            <a:off x="1564553" y="1685855"/>
            <a:ext cx="3083647" cy="3089345"/>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In addition to making even </a:t>
            </a:r>
            <a:r>
              <a:rPr lang="en-US" sz="700" b="1" dirty="0">
                <a:solidFill>
                  <a:schemeClr val="tx1"/>
                </a:solidFill>
                <a:uFill>
                  <a:noFill/>
                </a:uFill>
                <a:latin typeface="DM Sans"/>
                <a:ea typeface="DM Sans"/>
                <a:cs typeface="DM Sans"/>
                <a:sym typeface="DM Sans"/>
              </a:rPr>
              <a:t>more loyal</a:t>
            </a:r>
            <a:r>
              <a:rPr lang="en-US" sz="700" dirty="0">
                <a:solidFill>
                  <a:schemeClr val="tx1"/>
                </a:solidFill>
                <a:uFill>
                  <a:noFill/>
                </a:uFill>
                <a:latin typeface="DM Sans"/>
                <a:ea typeface="DM Sans"/>
                <a:cs typeface="DM Sans"/>
                <a:sym typeface="DM Sans"/>
              </a:rPr>
              <a:t> those who are already a </a:t>
            </a:r>
            <a:r>
              <a:rPr lang="en-US" sz="700" b="1" dirty="0">
                <a:solidFill>
                  <a:schemeClr val="tx1"/>
                </a:solidFill>
                <a:uFill>
                  <a:noFill/>
                </a:uFill>
                <a:latin typeface="DM Sans"/>
                <a:ea typeface="DM Sans"/>
                <a:cs typeface="DM Sans"/>
                <a:sym typeface="DM Sans"/>
              </a:rPr>
              <a:t>Member</a:t>
            </a:r>
            <a:r>
              <a:rPr lang="en-US" sz="700" dirty="0">
                <a:solidFill>
                  <a:schemeClr val="tx1"/>
                </a:solidFill>
                <a:uFill>
                  <a:noFill/>
                </a:uFill>
                <a:latin typeface="DM Sans"/>
                <a:ea typeface="DM Sans"/>
                <a:cs typeface="DM Sans"/>
                <a:sym typeface="DM Sans"/>
              </a:rPr>
              <a:t>, this will encourage </a:t>
            </a:r>
            <a:r>
              <a:rPr lang="en-US" sz="700" b="1" dirty="0">
                <a:solidFill>
                  <a:schemeClr val="tx1"/>
                </a:solidFill>
                <a:uFill>
                  <a:noFill/>
                </a:uFill>
                <a:latin typeface="DM Sans"/>
                <a:ea typeface="DM Sans"/>
                <a:cs typeface="DM Sans"/>
                <a:sym typeface="DM Sans"/>
              </a:rPr>
              <a:t>Casuals to be a Member</a:t>
            </a:r>
            <a:r>
              <a:rPr lang="en-US" sz="700" dirty="0">
                <a:solidFill>
                  <a:schemeClr val="tx1"/>
                </a:solidFill>
                <a:uFill>
                  <a:noFill/>
                </a:uFill>
                <a:latin typeface="DM Sans"/>
                <a:ea typeface="DM Sans"/>
                <a:cs typeface="DM Sans"/>
                <a:sym typeface="DM Sans"/>
              </a:rPr>
              <a:t>. Examples:</a:t>
            </a:r>
          </a:p>
          <a:p>
            <a:pPr lvl="0" algn="ct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Discipline points</a:t>
            </a:r>
          </a:p>
          <a:p>
            <a:pPr lvl="0" algn="ct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3 months using every week earns 20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6 months using every week earns 40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t>
            </a:r>
          </a:p>
          <a:p>
            <a:pPr lvl="0" algn="ct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Distance covered points</a:t>
            </a:r>
          </a:p>
          <a:p>
            <a:pPr lvl="0" algn="ctr"/>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five hundred covered miles earns 40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thousand covered miles earns 80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a:t>
            </a:r>
          </a:p>
          <a:p>
            <a:pPr lvl="0" algn="ct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Friends indication points</a:t>
            </a:r>
          </a:p>
          <a:p>
            <a:pPr lvl="0"/>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three Indication for any annual plan earns 160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(after payment confirmation);</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At </a:t>
            </a:r>
            <a:r>
              <a:rPr lang="en-US" sz="700" dirty="0">
                <a:solidFill>
                  <a:schemeClr val="tx1"/>
                </a:solidFill>
                <a:uFill>
                  <a:noFill/>
                </a:uFill>
                <a:latin typeface="DM Sans"/>
                <a:ea typeface="DM Sans"/>
                <a:cs typeface="DM Sans"/>
                <a:sym typeface="DM Sans"/>
              </a:rPr>
              <a:t>six Indication for any annual plan earns 200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(after payment confirmation);</a:t>
            </a:r>
          </a:p>
          <a:p>
            <a:pPr lvl="0" algn="ctr"/>
            <a:endParaRPr lang="en-US" sz="700" dirty="0">
              <a:solidFill>
                <a:schemeClr val="tx1"/>
              </a:solidFill>
              <a:uFill>
                <a:noFill/>
              </a:uFill>
              <a:latin typeface="DM Sans"/>
              <a:ea typeface="DM Sans"/>
              <a:cs typeface="DM Sans"/>
              <a:sym typeface="DM Sans"/>
            </a:endParaRPr>
          </a:p>
          <a:p>
            <a:pPr lvl="0" algn="ctr"/>
            <a:r>
              <a:rPr lang="en-US" sz="700" b="1" dirty="0">
                <a:solidFill>
                  <a:schemeClr val="tx1"/>
                </a:solidFill>
                <a:uFill>
                  <a:noFill/>
                </a:uFill>
                <a:latin typeface="DM Sans"/>
                <a:ea typeface="DM Sans"/>
                <a:cs typeface="DM Sans"/>
                <a:sym typeface="DM Sans"/>
              </a:rPr>
              <a:t>Awards personalized by </a:t>
            </a:r>
            <a:r>
              <a:rPr lang="en-US" sz="700" b="1" dirty="0" err="1">
                <a:solidFill>
                  <a:schemeClr val="tx1"/>
                </a:solidFill>
                <a:uFill>
                  <a:noFill/>
                </a:uFill>
                <a:latin typeface="DM Sans"/>
                <a:ea typeface="DM Sans"/>
                <a:cs typeface="DM Sans"/>
                <a:sym typeface="DM Sans"/>
              </a:rPr>
              <a:t>Ciclystic</a:t>
            </a:r>
            <a:r>
              <a:rPr lang="en-US" sz="700" b="1" dirty="0">
                <a:solidFill>
                  <a:schemeClr val="tx1"/>
                </a:solidFill>
                <a:uFill>
                  <a:noFill/>
                </a:uFill>
                <a:latin typeface="DM Sans"/>
                <a:ea typeface="DM Sans"/>
                <a:cs typeface="DM Sans"/>
                <a:sym typeface="DM Sans"/>
              </a:rPr>
              <a:t>:</a:t>
            </a:r>
          </a:p>
          <a:p>
            <a:pPr lvl="0"/>
            <a:endParaRPr lang="en-US" sz="700" dirty="0">
              <a:solidFill>
                <a:schemeClr val="tx1"/>
              </a:solidFill>
              <a:uFill>
                <a:noFill/>
              </a:uFill>
              <a:latin typeface="DM Sans"/>
              <a:ea typeface="DM Sans"/>
              <a:cs typeface="DM Sans"/>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 </a:t>
            </a:r>
            <a:r>
              <a:rPr lang="en-US" sz="700" dirty="0">
                <a:solidFill>
                  <a:schemeClr val="tx1"/>
                </a:solidFill>
                <a:uFill>
                  <a:noFill/>
                </a:uFill>
                <a:latin typeface="DM Sans"/>
                <a:ea typeface="DM Sans"/>
                <a:cs typeface="DM Sans"/>
                <a:sym typeface="DM Sans"/>
              </a:rPr>
              <a:t>Towel for           </a:t>
            </a:r>
            <a:r>
              <a:rPr lang="en-US" sz="700" dirty="0" smtClean="0">
                <a:solidFill>
                  <a:schemeClr val="tx1"/>
                </a:solidFill>
                <a:uFill>
                  <a:noFill/>
                </a:uFill>
                <a:latin typeface="DM Sans"/>
                <a:ea typeface="DM Sans"/>
                <a:cs typeface="DM Sans"/>
                <a:sym typeface="DM Sans"/>
              </a:rPr>
              <a:t>	        20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 </a:t>
            </a:r>
            <a:r>
              <a:rPr lang="en-US" sz="700" dirty="0">
                <a:solidFill>
                  <a:schemeClr val="tx1"/>
                </a:solidFill>
                <a:uFill>
                  <a:noFill/>
                </a:uFill>
                <a:latin typeface="DM Sans"/>
                <a:ea typeface="DM Sans"/>
                <a:cs typeface="DM Sans"/>
                <a:sym typeface="DM Sans"/>
              </a:rPr>
              <a:t>T shirt for        </a:t>
            </a:r>
            <a:r>
              <a:rPr lang="en-US" sz="700" dirty="0" smtClean="0">
                <a:solidFill>
                  <a:schemeClr val="tx1"/>
                </a:solidFill>
                <a:uFill>
                  <a:noFill/>
                </a:uFill>
                <a:latin typeface="DM Sans"/>
                <a:ea typeface="DM Sans"/>
                <a:cs typeface="DM Sans"/>
                <a:sym typeface="DM Sans"/>
              </a:rPr>
              <a:t>	        40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 </a:t>
            </a:r>
            <a:r>
              <a:rPr lang="en-US" sz="700" dirty="0">
                <a:solidFill>
                  <a:schemeClr val="tx1"/>
                </a:solidFill>
                <a:uFill>
                  <a:noFill/>
                </a:uFill>
                <a:latin typeface="DM Sans"/>
                <a:ea typeface="DM Sans"/>
                <a:cs typeface="DM Sans"/>
                <a:sym typeface="DM Sans"/>
              </a:rPr>
              <a:t>Cap for              </a:t>
            </a:r>
            <a:r>
              <a:rPr lang="en-US" sz="700" dirty="0" smtClean="0">
                <a:solidFill>
                  <a:schemeClr val="tx1"/>
                </a:solidFill>
                <a:uFill>
                  <a:noFill/>
                </a:uFill>
                <a:latin typeface="DM Sans"/>
                <a:ea typeface="DM Sans"/>
                <a:cs typeface="DM Sans"/>
                <a:sym typeface="DM Sans"/>
              </a:rPr>
              <a:t>         80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 </a:t>
            </a:r>
            <a:r>
              <a:rPr lang="en-US" sz="700" dirty="0">
                <a:solidFill>
                  <a:schemeClr val="tx1"/>
                </a:solidFill>
                <a:uFill>
                  <a:noFill/>
                </a:uFill>
                <a:latin typeface="DM Sans"/>
                <a:ea typeface="DM Sans"/>
                <a:cs typeface="DM Sans"/>
                <a:sym typeface="DM Sans"/>
              </a:rPr>
              <a:t>Thermos bottle for  150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 and</a:t>
            </a:r>
          </a:p>
          <a:p>
            <a:pPr marL="171450" lvl="0" indent="-171450">
              <a:buFont typeface="Arial" panose="020B0604020202020204" pitchFamily="34" charset="0"/>
              <a:buChar char="•"/>
            </a:pPr>
            <a:r>
              <a:rPr lang="en-US" sz="700" dirty="0" smtClean="0">
                <a:solidFill>
                  <a:schemeClr val="tx1"/>
                </a:solidFill>
                <a:uFill>
                  <a:noFill/>
                </a:uFill>
                <a:latin typeface="DM Sans"/>
                <a:ea typeface="DM Sans"/>
                <a:cs typeface="DM Sans"/>
                <a:sym typeface="DM Sans"/>
              </a:rPr>
              <a:t>A </a:t>
            </a:r>
            <a:r>
              <a:rPr lang="en-US" sz="700" dirty="0">
                <a:solidFill>
                  <a:schemeClr val="tx1"/>
                </a:solidFill>
                <a:uFill>
                  <a:noFill/>
                </a:uFill>
                <a:latin typeface="DM Sans"/>
                <a:ea typeface="DM Sans"/>
                <a:cs typeface="DM Sans"/>
                <a:sym typeface="DM Sans"/>
              </a:rPr>
              <a:t>Bicycle helmet for  200 </a:t>
            </a:r>
            <a:r>
              <a:rPr lang="en-US" sz="700" dirty="0" err="1">
                <a:solidFill>
                  <a:schemeClr val="tx1"/>
                </a:solidFill>
                <a:uFill>
                  <a:noFill/>
                </a:uFill>
                <a:latin typeface="DM Sans"/>
                <a:ea typeface="DM Sans"/>
                <a:cs typeface="DM Sans"/>
                <a:sym typeface="DM Sans"/>
              </a:rPr>
              <a:t>Ciclystic</a:t>
            </a:r>
            <a:r>
              <a:rPr lang="en-US" sz="700" dirty="0">
                <a:solidFill>
                  <a:schemeClr val="tx1"/>
                </a:solidFill>
                <a:uFill>
                  <a:noFill/>
                </a:uFill>
                <a:latin typeface="DM Sans"/>
                <a:ea typeface="DM Sans"/>
                <a:cs typeface="DM Sans"/>
                <a:sym typeface="DM Sans"/>
              </a:rPr>
              <a:t> Points.</a:t>
            </a:r>
          </a:p>
        </p:txBody>
      </p:sp>
      <p:sp>
        <p:nvSpPr>
          <p:cNvPr id="22" name="Google Shape;2034;p58"/>
          <p:cNvSpPr/>
          <p:nvPr/>
        </p:nvSpPr>
        <p:spPr>
          <a:xfrm>
            <a:off x="5584102" y="1685856"/>
            <a:ext cx="1775549" cy="720796"/>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584102" y="97274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584102" y="972744"/>
            <a:ext cx="1775549" cy="482952"/>
          </a:xfrm>
          <a:prstGeom prst="rect">
            <a:avLst/>
          </a:prstGeom>
          <a:noFill/>
          <a:ln>
            <a:noFill/>
          </a:ln>
        </p:spPr>
        <p:txBody>
          <a:bodyPr spcFirstLastPara="1" wrap="square" lIns="91425" tIns="91425" rIns="91425" bIns="91425" anchor="t" anchorCtr="0">
            <a:noAutofit/>
          </a:bodyPr>
          <a:lstStyle/>
          <a:p>
            <a:pPr lvl="0" algn="ctr"/>
            <a:r>
              <a:rPr lang="en-US" sz="900" b="1" dirty="0">
                <a:solidFill>
                  <a:schemeClr val="tx1"/>
                </a:solidFill>
                <a:uFill>
                  <a:noFill/>
                </a:uFill>
                <a:latin typeface="DM Sans"/>
                <a:ea typeface="DM Sans"/>
                <a:cs typeface="DM Sans"/>
                <a:sym typeface="DM Sans"/>
              </a:rPr>
              <a:t>To create a discount system for annual plan renewal</a:t>
            </a:r>
          </a:p>
        </p:txBody>
      </p:sp>
      <p:sp>
        <p:nvSpPr>
          <p:cNvPr id="25" name="Google Shape;2036;p58"/>
          <p:cNvSpPr txBox="1"/>
          <p:nvPr/>
        </p:nvSpPr>
        <p:spPr>
          <a:xfrm>
            <a:off x="5584102" y="1685855"/>
            <a:ext cx="1775550" cy="720796"/>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DM Sans"/>
                <a:ea typeface="DM Sans"/>
                <a:cs typeface="DM Sans"/>
                <a:sym typeface="DM Sans"/>
              </a:rPr>
              <a:t>For those who are </a:t>
            </a:r>
            <a:r>
              <a:rPr lang="en-US" sz="700" b="1" dirty="0">
                <a:solidFill>
                  <a:schemeClr val="tx1"/>
                </a:solidFill>
                <a:uFill>
                  <a:noFill/>
                </a:uFill>
                <a:latin typeface="DM Sans"/>
                <a:ea typeface="DM Sans"/>
                <a:cs typeface="DM Sans"/>
                <a:sym typeface="DM Sans"/>
              </a:rPr>
              <a:t>already a member and wants to renewal</a:t>
            </a:r>
            <a:r>
              <a:rPr lang="en-US" sz="700" dirty="0">
                <a:solidFill>
                  <a:schemeClr val="tx1"/>
                </a:solidFill>
                <a:uFill>
                  <a:noFill/>
                </a:uFill>
                <a:latin typeface="DM Sans"/>
                <a:ea typeface="DM Sans"/>
                <a:cs typeface="DM Sans"/>
                <a:sym typeface="DM Sans"/>
              </a:rPr>
              <a:t> the annual plan, regardless if the plan is to every day or just on weekends, </a:t>
            </a:r>
            <a:r>
              <a:rPr lang="en-US" sz="700" b="1" dirty="0">
                <a:solidFill>
                  <a:schemeClr val="tx1"/>
                </a:solidFill>
                <a:uFill>
                  <a:noFill/>
                </a:uFill>
                <a:latin typeface="DM Sans"/>
                <a:ea typeface="DM Sans"/>
                <a:cs typeface="DM Sans"/>
                <a:sym typeface="DM Sans"/>
              </a:rPr>
              <a:t>concede </a:t>
            </a:r>
            <a:r>
              <a:rPr lang="en-US" sz="700" dirty="0">
                <a:solidFill>
                  <a:schemeClr val="tx1"/>
                </a:solidFill>
                <a:uFill>
                  <a:noFill/>
                </a:uFill>
                <a:latin typeface="DM Sans"/>
                <a:ea typeface="DM Sans"/>
                <a:cs typeface="DM Sans"/>
                <a:sym typeface="DM Sans"/>
              </a:rPr>
              <a:t>(just for an example) </a:t>
            </a:r>
            <a:r>
              <a:rPr lang="en-US" sz="700" b="1" dirty="0">
                <a:solidFill>
                  <a:schemeClr val="tx1"/>
                </a:solidFill>
                <a:uFill>
                  <a:noFill/>
                </a:uFill>
                <a:latin typeface="DM Sans"/>
                <a:ea typeface="DM Sans"/>
                <a:cs typeface="DM Sans"/>
                <a:sym typeface="DM Sans"/>
              </a:rPr>
              <a:t>5% off</a:t>
            </a:r>
            <a:r>
              <a:rPr lang="en-US" sz="700" dirty="0">
                <a:solidFill>
                  <a:schemeClr val="tx1"/>
                </a:solidFill>
                <a:uFill>
                  <a:noFill/>
                </a:uFill>
                <a:latin typeface="DM Sans"/>
                <a:ea typeface="DM Sans"/>
                <a:cs typeface="DM Sans"/>
                <a:sym typeface="DM Sans"/>
              </a:rPr>
              <a:t>.</a:t>
            </a:r>
          </a:p>
        </p:txBody>
      </p:sp>
      <p:pic>
        <p:nvPicPr>
          <p:cNvPr id="35" name="Google Shape;1456;p38"/>
          <p:cNvPicPr preferRelativeResize="0"/>
          <p:nvPr/>
        </p:nvPicPr>
        <p:blipFill rotWithShape="1">
          <a:blip r:embed="rId3">
            <a:alphaModFix/>
          </a:blip>
          <a:srcRect l="16595" r="16595"/>
          <a:stretch/>
        </p:blipFill>
        <p:spPr>
          <a:xfrm>
            <a:off x="5584102" y="2833952"/>
            <a:ext cx="1943726" cy="1941248"/>
          </a:xfrm>
          <a:prstGeom prst="roundRect">
            <a:avLst>
              <a:gd name="adj" fmla="val 16667"/>
            </a:avLst>
          </a:prstGeom>
          <a:noFill/>
          <a:ln>
            <a:noFill/>
          </a:ln>
        </p:spPr>
      </p:pic>
    </p:spTree>
    <p:extLst>
      <p:ext uri="{BB962C8B-B14F-4D97-AF65-F5344CB8AC3E}">
        <p14:creationId xmlns:p14="http://schemas.microsoft.com/office/powerpoint/2010/main" val="57437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2008872" y="1174750"/>
            <a:ext cx="5130800" cy="304800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2272" y="253608"/>
            <a:ext cx="9144000" cy="791183"/>
          </a:xfrm>
          <a:prstGeom prst="rect">
            <a:avLst/>
          </a:prstGeom>
        </p:spPr>
        <p:txBody>
          <a:bodyPr spcFirstLastPara="1" wrap="square" lIns="91425" tIns="91425" rIns="91425" bIns="91425" anchor="t" anchorCtr="0">
            <a:noAutofit/>
          </a:bodyPr>
          <a:lstStyle/>
          <a:p>
            <a:pPr lvl="0"/>
            <a:r>
              <a:rPr lang="en" sz="5000" dirty="0" smtClean="0"/>
              <a:t>Thanks</a:t>
            </a:r>
            <a:r>
              <a:rPr lang="en" dirty="0" smtClean="0"/>
              <a:t>!</a:t>
            </a:r>
            <a:endParaRPr dirty="0"/>
          </a:p>
        </p:txBody>
      </p:sp>
      <p:pic>
        <p:nvPicPr>
          <p:cNvPr id="6" name="Picture 24" descr="Logo Png Transparent Background Email Signature Icon Linked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10" y="1998482"/>
            <a:ext cx="376998" cy="376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con Whatsapp #340369 - Free Icons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08" y="2500809"/>
            <a:ext cx="355699" cy="3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mail | Todo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865" y="2997204"/>
            <a:ext cx="341599" cy="3415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3023207" y="1369033"/>
            <a:ext cx="3102131" cy="1969770"/>
          </a:xfrm>
          <a:prstGeom prst="rect">
            <a:avLst/>
          </a:prstGeom>
          <a:noFill/>
        </p:spPr>
        <p:txBody>
          <a:bodyPr wrap="none" rtlCol="0">
            <a:spAutoFit/>
          </a:bodyPr>
          <a:lstStyle/>
          <a:p>
            <a:pPr algn="ctr">
              <a:buClr>
                <a:schemeClr val="lt1"/>
              </a:buClr>
              <a:buSzPts val="1100"/>
            </a:pPr>
            <a:r>
              <a:rPr lang="en-US" dirty="0">
                <a:solidFill>
                  <a:schemeClr val="dk1"/>
                </a:solidFill>
              </a:rPr>
              <a:t>Do you have any questions?</a:t>
            </a:r>
          </a:p>
          <a:p>
            <a:pPr>
              <a:buClr>
                <a:schemeClr val="lt1"/>
              </a:buClr>
              <a:buSzPts val="1100"/>
            </a:pPr>
            <a:endParaRPr lang="pt-BR" b="1" dirty="0" smtClean="0">
              <a:hlinkClick r:id="rId6"/>
            </a:endParaRPr>
          </a:p>
          <a:p>
            <a:pPr>
              <a:buClr>
                <a:schemeClr val="lt1"/>
              </a:buClr>
              <a:buSzPts val="1100"/>
            </a:pPr>
            <a:endParaRPr lang="en-US" b="1" dirty="0">
              <a:hlinkClick r:id="rId6"/>
            </a:endParaRPr>
          </a:p>
          <a:p>
            <a:pPr>
              <a:buClr>
                <a:schemeClr val="lt1"/>
              </a:buClr>
              <a:buSzPts val="1100"/>
            </a:pPr>
            <a:r>
              <a:rPr lang="en-US" sz="1600" b="1" dirty="0" smtClean="0">
                <a:solidFill>
                  <a:schemeClr val="tx1"/>
                </a:solidFill>
                <a:hlinkClick r:id="rId6"/>
              </a:rPr>
              <a:t>Thiago </a:t>
            </a:r>
            <a:r>
              <a:rPr lang="en-US" sz="1600" b="1" dirty="0">
                <a:solidFill>
                  <a:schemeClr val="tx1"/>
                </a:solidFill>
                <a:hlinkClick r:id="rId6"/>
              </a:rPr>
              <a:t>Pierre Pasolini</a:t>
            </a:r>
            <a:endParaRPr lang="en-US" sz="1600" b="1" dirty="0">
              <a:solidFill>
                <a:schemeClr val="tx1"/>
              </a:solidFill>
            </a:endParaRPr>
          </a:p>
          <a:p>
            <a:pPr>
              <a:buClr>
                <a:schemeClr val="lt1"/>
              </a:buClr>
              <a:buSzPts val="1100"/>
            </a:pPr>
            <a:endParaRPr lang="en-US" sz="1600" dirty="0">
              <a:solidFill>
                <a:schemeClr val="tx1"/>
              </a:solidFill>
            </a:endParaRPr>
          </a:p>
          <a:p>
            <a:pPr>
              <a:buClr>
                <a:schemeClr val="lt1"/>
              </a:buClr>
              <a:buSzPts val="1100"/>
            </a:pPr>
            <a:r>
              <a:rPr lang="en-US" sz="1600" dirty="0">
                <a:solidFill>
                  <a:schemeClr val="tx1"/>
                </a:solidFill>
                <a:hlinkClick r:id="rId7"/>
              </a:rPr>
              <a:t>+55 49 98826 1933</a:t>
            </a:r>
            <a:endParaRPr lang="en-US" sz="1600" dirty="0">
              <a:solidFill>
                <a:schemeClr val="tx1"/>
              </a:solidFill>
            </a:endParaRPr>
          </a:p>
          <a:p>
            <a:pPr>
              <a:buClr>
                <a:schemeClr val="lt1"/>
              </a:buClr>
              <a:buSzPts val="1100"/>
            </a:pPr>
            <a:endParaRPr lang="pt-BR" sz="1600" dirty="0" smtClean="0">
              <a:solidFill>
                <a:schemeClr val="tx1"/>
              </a:solidFill>
            </a:endParaRPr>
          </a:p>
          <a:p>
            <a:pPr>
              <a:buClr>
                <a:schemeClr val="lt1"/>
              </a:buClr>
              <a:buSzPts val="1100"/>
            </a:pPr>
            <a:r>
              <a:rPr lang="en-US" sz="1600" dirty="0" smtClean="0">
                <a:solidFill>
                  <a:schemeClr val="tx1"/>
                </a:solidFill>
                <a:hlinkClick r:id="rId8"/>
              </a:rPr>
              <a:t>thiagopierrepasolini@gmail.com</a:t>
            </a:r>
            <a:endParaRPr lang="en-US" dirty="0">
              <a:solidFill>
                <a:schemeClr val="tx1"/>
              </a:solidFill>
            </a:endParaRPr>
          </a:p>
        </p:txBody>
      </p:sp>
      <p:sp>
        <p:nvSpPr>
          <p:cNvPr id="4" name="CaixaDeTexto 3"/>
          <p:cNvSpPr txBox="1"/>
          <p:nvPr/>
        </p:nvSpPr>
        <p:spPr>
          <a:xfrm>
            <a:off x="2486872" y="3663045"/>
            <a:ext cx="4174800" cy="215444"/>
          </a:xfrm>
          <a:prstGeom prst="rect">
            <a:avLst/>
          </a:prstGeom>
          <a:noFill/>
        </p:spPr>
        <p:txBody>
          <a:bodyPr wrap="square" rtlCol="0">
            <a:spAutoFit/>
          </a:bodyPr>
          <a:lstStyle/>
          <a:p>
            <a:pPr algn="ctr"/>
            <a:r>
              <a:rPr lang="pt-BR" sz="800" dirty="0" err="1" smtClean="0"/>
              <a:t>Credits</a:t>
            </a:r>
            <a:r>
              <a:rPr lang="pt-BR" sz="800" dirty="0" smtClean="0"/>
              <a:t>: </a:t>
            </a:r>
            <a:r>
              <a:rPr lang="pt-BR" sz="800" dirty="0" err="1" smtClean="0"/>
              <a:t>This</a:t>
            </a:r>
            <a:r>
              <a:rPr lang="pt-BR" sz="800" dirty="0" smtClean="0"/>
              <a:t> </a:t>
            </a:r>
            <a:r>
              <a:rPr lang="pt-BR" sz="800" dirty="0" err="1" smtClean="0"/>
              <a:t>presentation</a:t>
            </a:r>
            <a:r>
              <a:rPr lang="pt-BR" sz="800" dirty="0" smtClean="0"/>
              <a:t> </a:t>
            </a:r>
            <a:r>
              <a:rPr lang="pt-BR" sz="800" dirty="0" err="1" smtClean="0"/>
              <a:t>template</a:t>
            </a:r>
            <a:r>
              <a:rPr lang="pt-BR" sz="800" dirty="0" smtClean="0"/>
              <a:t> </a:t>
            </a:r>
            <a:r>
              <a:rPr lang="pt-BR" sz="800" dirty="0" err="1" smtClean="0"/>
              <a:t>was</a:t>
            </a:r>
            <a:r>
              <a:rPr lang="pt-BR" sz="800" dirty="0" smtClean="0"/>
              <a:t> </a:t>
            </a:r>
            <a:r>
              <a:rPr lang="pt-BR" sz="800" dirty="0" err="1" smtClean="0"/>
              <a:t>made</a:t>
            </a:r>
            <a:r>
              <a:rPr lang="pt-BR" sz="800" dirty="0" smtClean="0"/>
              <a:t> </a:t>
            </a:r>
            <a:r>
              <a:rPr lang="pt-BR" sz="800" dirty="0" err="1" smtClean="0"/>
              <a:t>by</a:t>
            </a:r>
            <a:r>
              <a:rPr lang="pt-BR" sz="800" dirty="0" smtClean="0"/>
              <a:t> </a:t>
            </a:r>
            <a:r>
              <a:rPr lang="pt-BR" sz="800" dirty="0" smtClean="0">
                <a:hlinkClick r:id="rId9"/>
              </a:rPr>
              <a:t>Slidego</a:t>
            </a:r>
            <a:r>
              <a:rPr lang="pt-BR" sz="800" dirty="0" smtClean="0"/>
              <a:t> </a:t>
            </a:r>
            <a:r>
              <a:rPr lang="pt-BR" sz="800" dirty="0" err="1" smtClean="0"/>
              <a:t>and</a:t>
            </a:r>
            <a:r>
              <a:rPr lang="pt-BR" sz="800" dirty="0" smtClean="0"/>
              <a:t> </a:t>
            </a:r>
            <a:r>
              <a:rPr lang="pt-BR" sz="800" dirty="0" err="1" smtClean="0"/>
              <a:t>icons</a:t>
            </a:r>
            <a:r>
              <a:rPr lang="pt-BR" sz="800" dirty="0"/>
              <a:t> </a:t>
            </a:r>
            <a:r>
              <a:rPr lang="pt-BR" sz="800" dirty="0" err="1" smtClean="0"/>
              <a:t>by</a:t>
            </a:r>
            <a:r>
              <a:rPr lang="pt-BR" sz="800" dirty="0" smtClean="0"/>
              <a:t> </a:t>
            </a:r>
            <a:r>
              <a:rPr lang="en-US" sz="800" dirty="0" smtClean="0">
                <a:hlinkClick r:id="rId10"/>
              </a:rPr>
              <a:t>Flaticon</a:t>
            </a:r>
            <a:endParaRPr lang="en-US" sz="800" dirty="0" smtClean="0"/>
          </a:p>
        </p:txBody>
      </p:sp>
    </p:spTree>
    <p:extLst>
      <p:ext uri="{BB962C8B-B14F-4D97-AF65-F5344CB8AC3E}">
        <p14:creationId xmlns:p14="http://schemas.microsoft.com/office/powerpoint/2010/main" val="178217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193260"/>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1.2 -</a:t>
            </a:r>
            <a:r>
              <a:rPr lang="en" b="0" dirty="0" smtClean="0"/>
              <a:t> </a:t>
            </a:r>
            <a:r>
              <a:rPr lang="en" dirty="0" smtClean="0"/>
              <a:t>Company</a:t>
            </a:r>
            <a:endParaRPr dirty="0"/>
          </a:p>
        </p:txBody>
      </p:sp>
      <p:sp>
        <p:nvSpPr>
          <p:cNvPr id="2036" name="Google Shape;2036;p58"/>
          <p:cNvSpPr txBox="1"/>
          <p:nvPr/>
        </p:nvSpPr>
        <p:spPr>
          <a:xfrm>
            <a:off x="983400" y="1193260"/>
            <a:ext cx="7440600" cy="36126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latin typeface="Poppins"/>
                <a:ea typeface="Poppins"/>
                <a:cs typeface="Poppins"/>
                <a:sym typeface="Poppins"/>
              </a:rPr>
              <a:t>Business Model</a:t>
            </a:r>
            <a:endParaRPr b="1" dirty="0" smtClean="0">
              <a:solidFill>
                <a:schemeClr val="dk1"/>
              </a:solidFill>
              <a:latin typeface="Poppins"/>
              <a:ea typeface="Poppins"/>
              <a:cs typeface="Poppins"/>
              <a:sym typeface="Poppins"/>
            </a:endParaRPr>
          </a:p>
          <a:p>
            <a:pPr marL="152400" lvl="0">
              <a:buClr>
                <a:schemeClr val="dk1"/>
              </a:buClr>
              <a:buSzPts val="1200"/>
            </a:pPr>
            <a:endParaRPr lang="en-US" sz="1050" dirty="0" smtClean="0">
              <a:solidFill>
                <a:schemeClr val="tx1"/>
              </a:solidFill>
              <a:uFill>
                <a:noFill/>
              </a:uFill>
              <a:latin typeface="DM Sans"/>
              <a:ea typeface="DM Sans"/>
              <a:cs typeface="DM Sans"/>
              <a:sym typeface="DM Sans"/>
            </a:endParaRPr>
          </a:p>
          <a:p>
            <a:pPr marL="152400" lvl="0">
              <a:buClr>
                <a:schemeClr val="dk1"/>
              </a:buClr>
              <a:buSzPts val="1200"/>
            </a:pPr>
            <a:r>
              <a:rPr lang="en-US" sz="1050" dirty="0" smtClean="0">
                <a:solidFill>
                  <a:schemeClr val="tx1"/>
                </a:solidFill>
                <a:uFill>
                  <a:noFill/>
                </a:uFill>
                <a:latin typeface="DM Sans"/>
                <a:ea typeface="DM Sans"/>
                <a:cs typeface="DM Sans"/>
                <a:sym typeface="DM Sans"/>
              </a:rPr>
              <a:t>Costumer Types:</a:t>
            </a:r>
            <a:endParaRPr lang="en" sz="1050" dirty="0" smtClean="0">
              <a:solidFill>
                <a:schemeClr val="tx1"/>
              </a:solidFill>
              <a:uFill>
                <a:noFill/>
              </a:uFill>
              <a:latin typeface="DM Sans"/>
              <a:ea typeface="DM Sans"/>
              <a:cs typeface="DM Sans"/>
              <a:sym typeface="DM Sans"/>
            </a:endParaRPr>
          </a:p>
          <a:p>
            <a:pPr marL="457200" indent="-304800">
              <a:buClr>
                <a:schemeClr val="dk1"/>
              </a:buClr>
              <a:buSzPts val="1200"/>
              <a:buFont typeface="DM Sans"/>
              <a:buChar char="●"/>
            </a:pPr>
            <a:r>
              <a:rPr lang="pt-BR" sz="800" b="1" dirty="0" smtClean="0">
                <a:solidFill>
                  <a:srgbClr val="0070C0"/>
                </a:solidFill>
                <a:latin typeface="DM Sans"/>
                <a:ea typeface="DM Sans"/>
                <a:cs typeface="DM Sans"/>
                <a:sym typeface="DM Sans"/>
              </a:rPr>
              <a:t>Casual Rider,</a:t>
            </a:r>
            <a:r>
              <a:rPr lang="pt-BR" sz="800" b="1" dirty="0" smtClean="0">
                <a:solidFill>
                  <a:schemeClr val="dk1"/>
                </a:solidFill>
                <a:latin typeface="DM Sans"/>
                <a:ea typeface="DM Sans"/>
                <a:cs typeface="DM Sans"/>
                <a:sym typeface="DM Sans"/>
              </a:rPr>
              <a:t> </a:t>
            </a:r>
            <a:r>
              <a:rPr lang="en-US" sz="600" dirty="0">
                <a:solidFill>
                  <a:schemeClr val="dk1"/>
                </a:solidFill>
                <a:latin typeface="DM Sans"/>
                <a:ea typeface="DM Sans"/>
                <a:cs typeface="DM Sans"/>
                <a:sym typeface="DM Sans"/>
              </a:rPr>
              <a:t>that purchase single-ride or full-day passes; and</a:t>
            </a:r>
            <a:endParaRPr lang="pt-BR" sz="800" dirty="0" smtClean="0">
              <a:solidFill>
                <a:schemeClr val="dk1"/>
              </a:solidFill>
              <a:latin typeface="DM Sans"/>
              <a:ea typeface="DM Sans"/>
              <a:cs typeface="DM Sans"/>
              <a:sym typeface="DM Sans"/>
            </a:endParaRPr>
          </a:p>
          <a:p>
            <a:pPr marL="457200" indent="-304800">
              <a:buClr>
                <a:schemeClr val="dk1"/>
              </a:buClr>
              <a:buSzPts val="1200"/>
              <a:buFont typeface="DM Sans"/>
              <a:buChar char="●"/>
            </a:pPr>
            <a:r>
              <a:rPr lang="pt-BR" sz="800" b="1" dirty="0" err="1" smtClean="0">
                <a:solidFill>
                  <a:srgbClr val="0070C0"/>
                </a:solidFill>
                <a:latin typeface="DM Sans"/>
                <a:ea typeface="DM Sans"/>
                <a:cs typeface="DM Sans"/>
                <a:sym typeface="DM Sans"/>
              </a:rPr>
              <a:t>Annual</a:t>
            </a:r>
            <a:r>
              <a:rPr lang="pt-BR" sz="800" b="1" dirty="0" smtClean="0">
                <a:solidFill>
                  <a:srgbClr val="0070C0"/>
                </a:solidFill>
                <a:latin typeface="DM Sans"/>
                <a:ea typeface="DM Sans"/>
                <a:cs typeface="DM Sans"/>
                <a:sym typeface="DM Sans"/>
              </a:rPr>
              <a:t> </a:t>
            </a:r>
            <a:r>
              <a:rPr lang="pt-BR" sz="800" b="1" dirty="0" err="1" smtClean="0">
                <a:solidFill>
                  <a:srgbClr val="0070C0"/>
                </a:solidFill>
                <a:latin typeface="DM Sans"/>
                <a:ea typeface="DM Sans"/>
                <a:cs typeface="DM Sans"/>
                <a:sym typeface="DM Sans"/>
              </a:rPr>
              <a:t>Member</a:t>
            </a:r>
            <a:r>
              <a:rPr lang="pt-BR" sz="800" dirty="0" smtClean="0">
                <a:solidFill>
                  <a:srgbClr val="0070C0"/>
                </a:solidFill>
                <a:latin typeface="DM Sans"/>
                <a:ea typeface="DM Sans"/>
                <a:cs typeface="DM Sans"/>
                <a:sym typeface="DM Sans"/>
              </a:rPr>
              <a:t>, </a:t>
            </a:r>
            <a:r>
              <a:rPr lang="en-US" sz="600" dirty="0" smtClean="0">
                <a:solidFill>
                  <a:schemeClr val="dk1"/>
                </a:solidFill>
                <a:latin typeface="DM Sans"/>
                <a:ea typeface="DM Sans"/>
                <a:cs typeface="DM Sans"/>
                <a:sym typeface="DM Sans"/>
              </a:rPr>
              <a:t>that purchase </a:t>
            </a:r>
            <a:r>
              <a:rPr lang="en-US" sz="600" dirty="0">
                <a:solidFill>
                  <a:schemeClr val="dk1"/>
                </a:solidFill>
                <a:latin typeface="DM Sans"/>
                <a:ea typeface="DM Sans"/>
                <a:cs typeface="DM Sans"/>
                <a:sym typeface="DM Sans"/>
              </a:rPr>
              <a:t>an annual subscription</a:t>
            </a:r>
            <a:r>
              <a:rPr lang="en-US" sz="700" dirty="0">
                <a:solidFill>
                  <a:schemeClr val="dk1"/>
                </a:solidFill>
                <a:latin typeface="DM Sans"/>
                <a:ea typeface="DM Sans"/>
                <a:cs typeface="DM Sans"/>
                <a:sym typeface="DM Sans"/>
              </a:rPr>
              <a:t> </a:t>
            </a:r>
            <a:endParaRPr lang="pt-BR" sz="800" dirty="0">
              <a:solidFill>
                <a:srgbClr val="0070C0"/>
              </a:solidFill>
              <a:latin typeface="DM Sans"/>
              <a:ea typeface="DM Sans"/>
              <a:cs typeface="DM Sans"/>
              <a:sym typeface="DM Sans"/>
            </a:endParaRPr>
          </a:p>
          <a:p>
            <a:pPr marL="152400" lvl="6">
              <a:buClr>
                <a:schemeClr val="dk1"/>
              </a:buClr>
              <a:buSzPts val="1200"/>
            </a:pPr>
            <a:endParaRPr lang="en-US" sz="800" b="1" dirty="0">
              <a:solidFill>
                <a:schemeClr val="dk1"/>
              </a:solidFill>
              <a:latin typeface="Poppins"/>
              <a:ea typeface="Poppins"/>
              <a:cs typeface="Poppins"/>
              <a:sym typeface="Poppins"/>
            </a:endParaRPr>
          </a:p>
          <a:p>
            <a:pPr marL="152400" lvl="0">
              <a:buClr>
                <a:schemeClr val="dk1"/>
              </a:buClr>
              <a:buSzPts val="1200"/>
            </a:pPr>
            <a:r>
              <a:rPr lang="en-US" sz="1050" dirty="0">
                <a:solidFill>
                  <a:schemeClr val="tx1"/>
                </a:solidFill>
                <a:uFill>
                  <a:noFill/>
                </a:uFill>
                <a:latin typeface="DM Sans"/>
                <a:ea typeface="DM Sans"/>
                <a:cs typeface="DM Sans"/>
                <a:sym typeface="DM Sans"/>
              </a:rPr>
              <a:t>Bicycle variety:</a:t>
            </a:r>
          </a:p>
          <a:p>
            <a:pPr marL="457200" lvl="0" indent="-304800">
              <a:buClr>
                <a:schemeClr val="dk1"/>
              </a:buClr>
              <a:buSzPts val="1200"/>
              <a:buFont typeface="DM Sans"/>
              <a:buChar char="●"/>
            </a:pPr>
            <a:r>
              <a:rPr lang="en" sz="800" b="1" dirty="0" smtClean="0">
                <a:solidFill>
                  <a:srgbClr val="0070C0"/>
                </a:solidFill>
                <a:uFill>
                  <a:noFill/>
                </a:uFill>
                <a:latin typeface="DM Sans"/>
                <a:ea typeface="Poppins"/>
                <a:cs typeface="Poppins"/>
                <a:sym typeface="DM Sans"/>
              </a:rPr>
              <a:t>Classic;</a:t>
            </a:r>
          </a:p>
          <a:p>
            <a:pPr marL="457200" indent="-304800">
              <a:buClr>
                <a:schemeClr val="dk1"/>
              </a:buClr>
              <a:buSzPts val="1200"/>
              <a:buFont typeface="DM Sans"/>
              <a:buChar char="●"/>
            </a:pPr>
            <a:r>
              <a:rPr lang="en" sz="800" b="1" dirty="0">
                <a:solidFill>
                  <a:srgbClr val="0070C0"/>
                </a:solidFill>
                <a:uFill>
                  <a:noFill/>
                </a:uFill>
                <a:latin typeface="DM Sans"/>
                <a:ea typeface="Poppins"/>
                <a:cs typeface="Poppins"/>
                <a:sym typeface="DM Sans"/>
              </a:rPr>
              <a:t>Eletric;</a:t>
            </a:r>
            <a:r>
              <a:rPr lang="en" sz="800" dirty="0">
                <a:solidFill>
                  <a:schemeClr val="tx1"/>
                </a:solidFill>
                <a:uFill>
                  <a:noFill/>
                </a:uFill>
                <a:latin typeface="DM Sans"/>
                <a:ea typeface="Poppins"/>
                <a:cs typeface="Poppins"/>
                <a:sym typeface="DM Sans"/>
              </a:rPr>
              <a:t> </a:t>
            </a:r>
            <a:r>
              <a:rPr lang="en" sz="600" dirty="0">
                <a:solidFill>
                  <a:schemeClr val="tx1"/>
                </a:solidFill>
                <a:uFill>
                  <a:noFill/>
                </a:uFill>
                <a:latin typeface="DM Sans"/>
                <a:ea typeface="Poppins"/>
                <a:cs typeface="Poppins"/>
                <a:sym typeface="DM Sans"/>
              </a:rPr>
              <a:t>and</a:t>
            </a:r>
            <a:endParaRPr lang="en" sz="800" dirty="0">
              <a:solidFill>
                <a:schemeClr val="tx1"/>
              </a:solidFill>
              <a:uFill>
                <a:noFill/>
              </a:uFill>
              <a:latin typeface="DM Sans"/>
              <a:ea typeface="Poppins"/>
              <a:cs typeface="Poppins"/>
              <a:sym typeface="DM Sans"/>
            </a:endParaRPr>
          </a:p>
          <a:p>
            <a:pPr marL="457200" lvl="0" indent="-304800">
              <a:buClr>
                <a:schemeClr val="dk1"/>
              </a:buClr>
              <a:buSzPts val="1200"/>
              <a:buFont typeface="DM Sans"/>
              <a:buChar char="●"/>
            </a:pPr>
            <a:r>
              <a:rPr lang="en" sz="800" b="1" dirty="0">
                <a:solidFill>
                  <a:srgbClr val="0070C0"/>
                </a:solidFill>
                <a:uFill>
                  <a:noFill/>
                </a:uFill>
                <a:latin typeface="DM Sans"/>
                <a:ea typeface="Poppins"/>
                <a:cs typeface="Poppins"/>
                <a:sym typeface="DM Sans"/>
              </a:rPr>
              <a:t>Docked</a:t>
            </a:r>
            <a:endParaRPr lang="en-US" sz="800" b="1" dirty="0">
              <a:solidFill>
                <a:srgbClr val="0070C0"/>
              </a:solidFill>
              <a:latin typeface="DM Sans"/>
              <a:ea typeface="DM Sans"/>
              <a:cs typeface="DM Sans"/>
              <a:sym typeface="DM Sans"/>
            </a:endParaRPr>
          </a:p>
          <a:p>
            <a:pPr marL="152400" lvl="6">
              <a:buClr>
                <a:schemeClr val="dk1"/>
              </a:buClr>
              <a:buSzPts val="1200"/>
            </a:pPr>
            <a:endParaRPr lang="en" sz="800" b="1" dirty="0" smtClean="0">
              <a:solidFill>
                <a:schemeClr val="dk1"/>
              </a:solidFill>
              <a:latin typeface="Poppins"/>
              <a:ea typeface="Poppins"/>
              <a:cs typeface="Poppins"/>
              <a:sym typeface="Poppins"/>
            </a:endParaRPr>
          </a:p>
          <a:p>
            <a:pPr marL="0" lvl="0" indent="0" algn="l" rtl="0">
              <a:spcBef>
                <a:spcPts val="0"/>
              </a:spcBef>
              <a:spcAft>
                <a:spcPts val="0"/>
              </a:spcAft>
              <a:buNone/>
            </a:pPr>
            <a:r>
              <a:rPr lang="en" b="1" dirty="0" smtClean="0">
                <a:solidFill>
                  <a:schemeClr val="dk1"/>
                </a:solidFill>
                <a:latin typeface="Poppins"/>
                <a:ea typeface="Poppins"/>
                <a:cs typeface="Poppins"/>
                <a:sym typeface="Poppins"/>
              </a:rPr>
              <a:t>Stakeholders</a:t>
            </a:r>
            <a:endParaRPr b="1" dirty="0">
              <a:solidFill>
                <a:schemeClr val="dk1"/>
              </a:solidFill>
              <a:latin typeface="Poppins"/>
              <a:ea typeface="Poppins"/>
              <a:cs typeface="Poppins"/>
              <a:sym typeface="Poppins"/>
            </a:endParaRPr>
          </a:p>
          <a:p>
            <a:pPr marL="457200" lvl="0" indent="-304800">
              <a:buClr>
                <a:schemeClr val="dk1"/>
              </a:buClr>
              <a:buSzPts val="1200"/>
              <a:buFont typeface="DM Sans"/>
              <a:buChar char="●"/>
            </a:pPr>
            <a:r>
              <a:rPr lang="en-US" sz="800" b="1" dirty="0">
                <a:solidFill>
                  <a:srgbClr val="0070C0"/>
                </a:solidFill>
                <a:uFill>
                  <a:noFill/>
                </a:uFill>
                <a:latin typeface="DM Sans"/>
                <a:ea typeface="DM Sans"/>
                <a:cs typeface="DM Sans"/>
                <a:sym typeface="DM Sans"/>
              </a:rPr>
              <a:t>Cyclistic marketing analytics </a:t>
            </a:r>
            <a:r>
              <a:rPr lang="en-US" sz="800" b="1" dirty="0" smtClean="0">
                <a:solidFill>
                  <a:srgbClr val="0070C0"/>
                </a:solidFill>
                <a:uFill>
                  <a:noFill/>
                </a:uFill>
                <a:latin typeface="DM Sans"/>
                <a:ea typeface="DM Sans"/>
                <a:cs typeface="DM Sans"/>
                <a:sym typeface="DM Sans"/>
              </a:rPr>
              <a:t>team,</a:t>
            </a:r>
            <a:r>
              <a:rPr lang="en-US" sz="800" dirty="0" smtClean="0">
                <a:solidFill>
                  <a:srgbClr val="0070C0"/>
                </a:solidFill>
                <a:uFill>
                  <a:noFill/>
                </a:uFill>
                <a:latin typeface="DM Sans"/>
                <a:ea typeface="DM Sans"/>
                <a:cs typeface="DM Sans"/>
                <a:sym typeface="DM Sans"/>
              </a:rPr>
              <a:t> </a:t>
            </a:r>
            <a:r>
              <a:rPr lang="en-US" sz="600" dirty="0" smtClean="0">
                <a:solidFill>
                  <a:schemeClr val="dk1"/>
                </a:solidFill>
                <a:latin typeface="DM Sans"/>
                <a:ea typeface="DM Sans"/>
                <a:cs typeface="DM Sans"/>
                <a:sym typeface="DM Sans"/>
              </a:rPr>
              <a:t>responsible </a:t>
            </a:r>
            <a:r>
              <a:rPr lang="en-US" sz="600" dirty="0">
                <a:solidFill>
                  <a:schemeClr val="dk1"/>
                </a:solidFill>
                <a:latin typeface="DM Sans"/>
                <a:ea typeface="DM Sans"/>
                <a:cs typeface="DM Sans"/>
                <a:sym typeface="DM Sans"/>
              </a:rPr>
              <a:t>for collecting, analyzing, and reporting data that helps guide Cyclistic marketing </a:t>
            </a:r>
            <a:r>
              <a:rPr lang="en-US" sz="600" dirty="0" smtClean="0">
                <a:solidFill>
                  <a:schemeClr val="dk1"/>
                </a:solidFill>
                <a:latin typeface="DM Sans"/>
                <a:ea typeface="DM Sans"/>
                <a:cs typeface="DM Sans"/>
                <a:sym typeface="DM Sans"/>
              </a:rPr>
              <a:t>strategy;</a:t>
            </a:r>
            <a:endParaRPr lang="en-US" sz="800" dirty="0" smtClean="0">
              <a:solidFill>
                <a:srgbClr val="0070C0"/>
              </a:solidFill>
              <a:uFill>
                <a:noFill/>
              </a:uFill>
              <a:latin typeface="DM Sans"/>
              <a:ea typeface="DM Sans"/>
              <a:cs typeface="DM Sans"/>
              <a:sym typeface="DM Sans"/>
            </a:endParaRPr>
          </a:p>
          <a:p>
            <a:pPr marL="457200" lvl="0" indent="-304800">
              <a:buClr>
                <a:schemeClr val="dk1"/>
              </a:buClr>
              <a:buSzPts val="1200"/>
              <a:buFont typeface="DM Sans"/>
              <a:buChar char="●"/>
            </a:pPr>
            <a:r>
              <a:rPr lang="en-US" sz="800" b="1" dirty="0">
                <a:solidFill>
                  <a:srgbClr val="0070C0"/>
                </a:solidFill>
                <a:latin typeface="DM Sans"/>
                <a:ea typeface="DM Sans"/>
                <a:cs typeface="DM Sans"/>
                <a:sym typeface="DM Sans"/>
              </a:rPr>
              <a:t>Lily </a:t>
            </a:r>
            <a:r>
              <a:rPr lang="en-US" sz="800" b="1" dirty="0" smtClean="0">
                <a:solidFill>
                  <a:srgbClr val="0070C0"/>
                </a:solidFill>
                <a:latin typeface="DM Sans"/>
                <a:ea typeface="DM Sans"/>
                <a:cs typeface="DM Sans"/>
                <a:sym typeface="DM Sans"/>
              </a:rPr>
              <a:t>Moreno,</a:t>
            </a:r>
            <a:r>
              <a:rPr lang="en-US" sz="800" dirty="0" smtClean="0">
                <a:solidFill>
                  <a:srgbClr val="0070C0"/>
                </a:solidFill>
                <a:latin typeface="DM Sans"/>
                <a:ea typeface="DM Sans"/>
                <a:cs typeface="DM Sans"/>
                <a:sym typeface="DM Sans"/>
              </a:rPr>
              <a:t> </a:t>
            </a:r>
            <a:r>
              <a:rPr lang="en-US" sz="700" dirty="0" smtClean="0">
                <a:solidFill>
                  <a:schemeClr val="tx1"/>
                </a:solidFill>
                <a:latin typeface="DM Sans"/>
                <a:ea typeface="DM Sans"/>
                <a:cs typeface="DM Sans"/>
                <a:sym typeface="DM Sans"/>
              </a:rPr>
              <a:t>t</a:t>
            </a:r>
            <a:r>
              <a:rPr lang="en-US" sz="600" dirty="0" smtClean="0">
                <a:solidFill>
                  <a:schemeClr val="tx1"/>
                </a:solidFill>
                <a:latin typeface="DM Sans"/>
                <a:ea typeface="DM Sans"/>
                <a:cs typeface="DM Sans"/>
                <a:sym typeface="DM Sans"/>
              </a:rPr>
              <a:t>he Director </a:t>
            </a:r>
            <a:r>
              <a:rPr lang="en-US" sz="600" dirty="0">
                <a:solidFill>
                  <a:schemeClr val="tx1"/>
                </a:solidFill>
                <a:latin typeface="DM Sans"/>
                <a:ea typeface="DM Sans"/>
                <a:cs typeface="DM Sans"/>
                <a:sym typeface="DM Sans"/>
              </a:rPr>
              <a:t>of marketing, is responsible for the development of campaigns and initiatives to promote the bike-share program; and</a:t>
            </a:r>
            <a:endParaRPr lang="en-US" sz="800" dirty="0" smtClean="0">
              <a:solidFill>
                <a:schemeClr val="tx1"/>
              </a:solidFill>
              <a:latin typeface="DM Sans"/>
              <a:ea typeface="DM Sans"/>
              <a:cs typeface="DM Sans"/>
              <a:sym typeface="DM Sans"/>
            </a:endParaRPr>
          </a:p>
          <a:p>
            <a:pPr marL="457200" lvl="0" indent="-304800">
              <a:buClr>
                <a:schemeClr val="dk1"/>
              </a:buClr>
              <a:buSzPts val="1200"/>
              <a:buFont typeface="DM Sans"/>
              <a:buChar char="●"/>
            </a:pPr>
            <a:r>
              <a:rPr lang="en-US" sz="800" b="1" dirty="0">
                <a:solidFill>
                  <a:srgbClr val="0070C0"/>
                </a:solidFill>
              </a:rPr>
              <a:t>Cyclistic executive </a:t>
            </a:r>
            <a:r>
              <a:rPr lang="en-US" sz="800" b="1" dirty="0" smtClean="0">
                <a:solidFill>
                  <a:srgbClr val="0070C0"/>
                </a:solidFill>
              </a:rPr>
              <a:t>team,</a:t>
            </a:r>
            <a:r>
              <a:rPr lang="en-US" sz="700" dirty="0">
                <a:solidFill>
                  <a:schemeClr val="dk1"/>
                </a:solidFill>
                <a:latin typeface="DM Sans"/>
                <a:ea typeface="DM Sans"/>
                <a:cs typeface="DM Sans"/>
                <a:sym typeface="DM Sans"/>
              </a:rPr>
              <a:t> </a:t>
            </a:r>
            <a:r>
              <a:rPr lang="en-US" sz="600" dirty="0" smtClean="0">
                <a:solidFill>
                  <a:schemeClr val="dk1"/>
                </a:solidFill>
                <a:latin typeface="DM Sans"/>
                <a:ea typeface="DM Sans"/>
                <a:cs typeface="DM Sans"/>
                <a:sym typeface="DM Sans"/>
              </a:rPr>
              <a:t>the </a:t>
            </a:r>
            <a:r>
              <a:rPr lang="en-US" sz="600" dirty="0">
                <a:solidFill>
                  <a:schemeClr val="dk1"/>
                </a:solidFill>
                <a:latin typeface="DM Sans"/>
                <a:ea typeface="DM Sans"/>
                <a:cs typeface="DM Sans"/>
                <a:sym typeface="DM Sans"/>
              </a:rPr>
              <a:t>notoriously detail-oriented executive team will decide whether to approve the recommended marketing program</a:t>
            </a:r>
            <a:endParaRPr sz="800" dirty="0">
              <a:solidFill>
                <a:srgbClr val="0070C0"/>
              </a:solidFill>
              <a:latin typeface="DM Sans"/>
              <a:ea typeface="DM Sans"/>
              <a:cs typeface="DM Sans"/>
              <a:sym typeface="DM Sans"/>
            </a:endParaRPr>
          </a:p>
          <a:p>
            <a:pPr marL="0" lvl="0" indent="0" algn="l" rtl="0">
              <a:spcBef>
                <a:spcPts val="0"/>
              </a:spcBef>
              <a:spcAft>
                <a:spcPts val="0"/>
              </a:spcAft>
              <a:buNone/>
            </a:pPr>
            <a:endParaRPr lang="en" sz="800" b="1" dirty="0" smtClean="0">
              <a:solidFill>
                <a:schemeClr val="dk1"/>
              </a:solidFill>
              <a:latin typeface="Poppins"/>
              <a:ea typeface="Poppins"/>
              <a:cs typeface="Poppins"/>
              <a:sym typeface="Poppins"/>
            </a:endParaRPr>
          </a:p>
          <a:p>
            <a:pPr marL="0" lvl="0" indent="0" algn="l" rtl="0">
              <a:spcBef>
                <a:spcPts val="0"/>
              </a:spcBef>
              <a:spcAft>
                <a:spcPts val="0"/>
              </a:spcAft>
              <a:buNone/>
            </a:pPr>
            <a:r>
              <a:rPr lang="en" b="1" dirty="0" smtClean="0">
                <a:solidFill>
                  <a:schemeClr val="dk1"/>
                </a:solidFill>
                <a:latin typeface="Poppins"/>
                <a:ea typeface="Poppins"/>
                <a:cs typeface="Poppins"/>
                <a:sym typeface="Poppins"/>
              </a:rPr>
              <a:t>Facts and Numbers</a:t>
            </a:r>
            <a:endParaRPr b="1" dirty="0">
              <a:solidFill>
                <a:schemeClr val="dk1"/>
              </a:solidFill>
              <a:latin typeface="Poppins"/>
              <a:ea typeface="Poppins"/>
              <a:cs typeface="Poppins"/>
              <a:sym typeface="Poppins"/>
            </a:endParaRP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5,824 </a:t>
            </a:r>
            <a:r>
              <a:rPr lang="en-US" sz="800" dirty="0" smtClean="0">
                <a:solidFill>
                  <a:schemeClr val="tx1"/>
                </a:solidFill>
                <a:uFill>
                  <a:noFill/>
                </a:uFill>
                <a:latin typeface="DM Sans"/>
                <a:ea typeface="DM Sans"/>
                <a:cs typeface="DM Sans"/>
                <a:sym typeface="DM Sans"/>
              </a:rPr>
              <a:t>bikes;</a:t>
            </a:r>
            <a:endParaRPr lang="en-US" sz="800" dirty="0">
              <a:solidFill>
                <a:schemeClr val="tx1"/>
              </a:solidFill>
              <a:uFill>
                <a:noFill/>
              </a:uFill>
              <a:latin typeface="DM Sans"/>
              <a:ea typeface="DM Sans"/>
              <a:cs typeface="DM Sans"/>
              <a:sym typeface="DM Sans"/>
            </a:endParaRP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692 docking stations;</a:t>
            </a: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More than 50% of riders select traditional bikes;</a:t>
            </a: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8% of riders opt for the assistive bike options;</a:t>
            </a: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30% of users bike to commute to work each day</a:t>
            </a:r>
            <a:r>
              <a:rPr lang="en-US" sz="800" dirty="0" smtClean="0">
                <a:solidFill>
                  <a:schemeClr val="tx1"/>
                </a:solidFill>
                <a:uFill>
                  <a:noFill/>
                </a:uFill>
                <a:latin typeface="DM Sans"/>
                <a:ea typeface="DM Sans"/>
                <a:cs typeface="DM Sans"/>
                <a:sym typeface="DM Sans"/>
              </a:rPr>
              <a:t>;</a:t>
            </a: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Users are more likely to ride for leisure; </a:t>
            </a:r>
            <a:r>
              <a:rPr lang="en-US" sz="800" dirty="0" smtClean="0">
                <a:solidFill>
                  <a:schemeClr val="tx1"/>
                </a:solidFill>
                <a:uFill>
                  <a:noFill/>
                </a:uFill>
                <a:latin typeface="DM Sans"/>
                <a:ea typeface="DM Sans"/>
                <a:cs typeface="DM Sans"/>
                <a:sym typeface="DM Sans"/>
              </a:rPr>
              <a:t>and</a:t>
            </a:r>
          </a:p>
          <a:p>
            <a:pPr marL="457200" lvl="0" indent="-304800">
              <a:buClr>
                <a:schemeClr val="dk1"/>
              </a:buClr>
              <a:buSzPts val="1200"/>
              <a:buFont typeface="DM Sans"/>
              <a:buChar char="●"/>
            </a:pPr>
            <a:r>
              <a:rPr lang="en-US" sz="800" dirty="0">
                <a:solidFill>
                  <a:schemeClr val="tx1"/>
                </a:solidFill>
                <a:uFill>
                  <a:noFill/>
                </a:uFill>
                <a:latin typeface="DM Sans"/>
                <a:ea typeface="DM Sans"/>
                <a:cs typeface="DM Sans"/>
                <a:sym typeface="DM Sans"/>
              </a:rPr>
              <a:t>Casual riders have chosen Cyclistic for their mobility </a:t>
            </a:r>
            <a:r>
              <a:rPr lang="en-US" sz="800" dirty="0" smtClean="0">
                <a:solidFill>
                  <a:schemeClr val="tx1"/>
                </a:solidFill>
                <a:uFill>
                  <a:noFill/>
                </a:uFill>
                <a:latin typeface="DM Sans"/>
                <a:ea typeface="DM Sans"/>
                <a:cs typeface="DM Sans"/>
                <a:sym typeface="DM Sans"/>
              </a:rPr>
              <a:t>need</a:t>
            </a:r>
            <a:endParaRPr lang="en-US" sz="800" dirty="0">
              <a:solidFill>
                <a:schemeClr val="tx1"/>
              </a:solidFill>
              <a:uFill>
                <a:noFill/>
              </a:uFill>
              <a:latin typeface="DM Sans"/>
              <a:ea typeface="DM Sans"/>
              <a:cs typeface="DM Sans"/>
              <a:sym typeface="DM Sans"/>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1" y="1473200"/>
            <a:ext cx="983400" cy="917103"/>
          </a:xfrm>
          <a:prstGeom prst="rect">
            <a:avLst/>
          </a:prstGeom>
        </p:spPr>
      </p:pic>
    </p:spTree>
    <p:extLst>
      <p:ext uri="{BB962C8B-B14F-4D97-AF65-F5344CB8AC3E}">
        <p14:creationId xmlns:p14="http://schemas.microsoft.com/office/powerpoint/2010/main" val="282683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1.3 -</a:t>
            </a:r>
            <a:r>
              <a:rPr lang="en" b="0" dirty="0" smtClean="0"/>
              <a:t> </a:t>
            </a:r>
            <a:r>
              <a:rPr lang="en" dirty="0" smtClean="0"/>
              <a:t>Problem</a:t>
            </a:r>
            <a:endParaRPr dirty="0"/>
          </a:p>
        </p:txBody>
      </p:sp>
      <p:sp>
        <p:nvSpPr>
          <p:cNvPr id="5" name="Google Shape;2026;p57"/>
          <p:cNvSpPr/>
          <p:nvPr/>
        </p:nvSpPr>
        <p:spPr>
          <a:xfrm>
            <a:off x="720000" y="1681869"/>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2" y="1681869"/>
            <a:ext cx="4117888" cy="1242914"/>
          </a:xfrm>
          <a:prstGeom prst="rect">
            <a:avLst/>
          </a:prstGeom>
          <a:noFill/>
          <a:ln>
            <a:noFill/>
          </a:ln>
        </p:spPr>
        <p:txBody>
          <a:bodyPr spcFirstLastPara="1" wrap="square" lIns="91425" tIns="91425" rIns="91425" bIns="91425" anchor="t" anchorCtr="0">
            <a:noAutofit/>
          </a:bodyPr>
          <a:lstStyle/>
          <a:p>
            <a:pPr lvl="0" algn="ctr"/>
            <a:r>
              <a:rPr lang="en-US" sz="1600" dirty="0" smtClean="0">
                <a:solidFill>
                  <a:schemeClr val="tx1"/>
                </a:solidFill>
                <a:uFill>
                  <a:noFill/>
                </a:uFill>
                <a:latin typeface="DM Sans"/>
                <a:ea typeface="DM Sans"/>
                <a:cs typeface="DM Sans"/>
                <a:sym typeface="DM Sans"/>
              </a:rPr>
              <a:t>How </a:t>
            </a:r>
            <a:r>
              <a:rPr lang="en-US" sz="1600" dirty="0">
                <a:solidFill>
                  <a:schemeClr val="tx1"/>
                </a:solidFill>
                <a:uFill>
                  <a:noFill/>
                </a:uFill>
                <a:latin typeface="DM Sans"/>
                <a:ea typeface="DM Sans"/>
                <a:cs typeface="DM Sans"/>
                <a:sym typeface="DM Sans"/>
              </a:rPr>
              <a:t>casual riders and annual members use Cyclistic bikes </a:t>
            </a:r>
            <a:r>
              <a:rPr lang="en-US" sz="1600" dirty="0" smtClean="0">
                <a:solidFill>
                  <a:schemeClr val="tx1"/>
                </a:solidFill>
                <a:uFill>
                  <a:noFill/>
                </a:uFill>
                <a:latin typeface="DM Sans"/>
                <a:ea typeface="DM Sans"/>
                <a:cs typeface="DM Sans"/>
                <a:sym typeface="DM Sans"/>
              </a:rPr>
              <a:t>differently?</a:t>
            </a:r>
            <a:endParaRPr lang="en-US" sz="1600" dirty="0">
              <a:solidFill>
                <a:schemeClr val="tx1"/>
              </a:solidFill>
              <a:uFill>
                <a:noFill/>
              </a:uFill>
              <a:latin typeface="DM Sans"/>
              <a:ea typeface="DM Sans"/>
              <a:cs typeface="DM Sans"/>
              <a:sym typeface="DM Sans"/>
            </a:endParaRPr>
          </a:p>
        </p:txBody>
      </p:sp>
      <p:sp>
        <p:nvSpPr>
          <p:cNvPr id="12" name="Google Shape;2026;p57"/>
          <p:cNvSpPr/>
          <p:nvPr/>
        </p:nvSpPr>
        <p:spPr>
          <a:xfrm>
            <a:off x="3654435" y="2924783"/>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036;p58"/>
          <p:cNvSpPr txBox="1"/>
          <p:nvPr/>
        </p:nvSpPr>
        <p:spPr>
          <a:xfrm>
            <a:off x="3654436" y="2924783"/>
            <a:ext cx="4117890" cy="1242914"/>
          </a:xfrm>
          <a:prstGeom prst="rect">
            <a:avLst/>
          </a:prstGeom>
          <a:noFill/>
          <a:ln>
            <a:noFill/>
          </a:ln>
        </p:spPr>
        <p:txBody>
          <a:bodyPr spcFirstLastPara="1" wrap="square" lIns="91425" tIns="91425" rIns="91425" bIns="91425" anchor="t" anchorCtr="0">
            <a:noAutofit/>
          </a:bodyPr>
          <a:lstStyle/>
          <a:p>
            <a:pPr algn="ctr" fontAlgn="base"/>
            <a:r>
              <a:rPr lang="en-US" sz="1600" dirty="0" smtClean="0">
                <a:solidFill>
                  <a:schemeClr val="tx1"/>
                </a:solidFill>
              </a:rPr>
              <a:t>Design </a:t>
            </a:r>
            <a:r>
              <a:rPr lang="en-US" sz="1600" dirty="0">
                <a:solidFill>
                  <a:schemeClr val="tx1"/>
                </a:solidFill>
              </a:rPr>
              <a:t>a new marketing strategy to convert casual riders into annual members</a:t>
            </a:r>
          </a:p>
        </p:txBody>
      </p:sp>
    </p:spTree>
    <p:extLst>
      <p:ext uri="{BB962C8B-B14F-4D97-AF65-F5344CB8AC3E}">
        <p14:creationId xmlns:p14="http://schemas.microsoft.com/office/powerpoint/2010/main" val="7256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9"/>
          <p:cNvSpPr txBox="1">
            <a:spLocks noGrp="1"/>
          </p:cNvSpPr>
          <p:nvPr>
            <p:ph type="subTitle" idx="13"/>
          </p:nvPr>
        </p:nvSpPr>
        <p:spPr>
          <a:xfrm>
            <a:off x="6056727" y="2233364"/>
            <a:ext cx="1986000" cy="834087"/>
          </a:xfrm>
          <a:prstGeom prst="rect">
            <a:avLst/>
          </a:prstGeom>
        </p:spPr>
        <p:txBody>
          <a:bodyPr spcFirstLastPara="1" wrap="square" lIns="91425" tIns="91425" rIns="91425" bIns="91425" anchor="t" anchorCtr="0">
            <a:noAutofit/>
          </a:bodyPr>
          <a:lstStyle/>
          <a:p>
            <a:pPr marL="0" lvl="0" indent="0"/>
            <a:r>
              <a:rPr lang="en-US" sz="800" dirty="0"/>
              <a:t>Documentation of any cleaning or manipulation of </a:t>
            </a:r>
            <a:r>
              <a:rPr lang="en-US" sz="800" dirty="0" smtClean="0"/>
              <a:t>data</a:t>
            </a:r>
            <a:endParaRPr lang="en-US" sz="800" dirty="0"/>
          </a:p>
        </p:txBody>
      </p:sp>
      <p:sp>
        <p:nvSpPr>
          <p:cNvPr id="1609" name="Google Shape;1609;p49"/>
          <p:cNvSpPr txBox="1">
            <a:spLocks noGrp="1"/>
          </p:cNvSpPr>
          <p:nvPr>
            <p:ph type="subTitle" idx="15"/>
          </p:nvPr>
        </p:nvSpPr>
        <p:spPr>
          <a:xfrm>
            <a:off x="6056727" y="3933584"/>
            <a:ext cx="1986000" cy="839449"/>
          </a:xfrm>
          <a:prstGeom prst="rect">
            <a:avLst/>
          </a:prstGeom>
        </p:spPr>
        <p:txBody>
          <a:bodyPr spcFirstLastPara="1" wrap="square" lIns="91425" tIns="91425" rIns="91425" bIns="91425" anchor="t" anchorCtr="0">
            <a:noAutofit/>
          </a:bodyPr>
          <a:lstStyle/>
          <a:p>
            <a:pPr marL="0" lvl="0" indent="0"/>
            <a:r>
              <a:rPr lang="en-US" sz="800" dirty="0"/>
              <a:t>Top three recommendations based on the </a:t>
            </a:r>
            <a:r>
              <a:rPr lang="en-US" sz="800" dirty="0" smtClean="0"/>
              <a:t>analysis</a:t>
            </a:r>
            <a:endParaRPr lang="en-US" sz="800" dirty="0"/>
          </a:p>
        </p:txBody>
      </p:sp>
      <p:sp>
        <p:nvSpPr>
          <p:cNvPr id="1610" name="Google Shape;1610;p49"/>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4 - </a:t>
            </a:r>
            <a:r>
              <a:rPr lang="en" sz="1600" dirty="0" smtClean="0"/>
              <a:t>Process</a:t>
            </a:r>
            <a:endParaRPr sz="2000" dirty="0"/>
          </a:p>
        </p:txBody>
      </p:sp>
      <p:sp>
        <p:nvSpPr>
          <p:cNvPr id="1611" name="Google Shape;1611;p49"/>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7 - </a:t>
            </a:r>
            <a:r>
              <a:rPr lang="en" sz="1600" dirty="0" smtClean="0"/>
              <a:t>Act</a:t>
            </a:r>
            <a:endParaRPr sz="2400" dirty="0"/>
          </a:p>
        </p:txBody>
      </p:sp>
      <p:sp>
        <p:nvSpPr>
          <p:cNvPr id="1612" name="Google Shape;1612;p49"/>
          <p:cNvSpPr txBox="1">
            <a:spLocks noGrp="1"/>
          </p:cNvSpPr>
          <p:nvPr>
            <p:ph type="title"/>
          </p:nvPr>
        </p:nvSpPr>
        <p:spPr>
          <a:xfrm>
            <a:off x="719951" y="945203"/>
            <a:ext cx="7704000" cy="397424"/>
          </a:xfrm>
          <a:prstGeom prst="rect">
            <a:avLst/>
          </a:prstGeom>
        </p:spPr>
        <p:txBody>
          <a:bodyPr spcFirstLastPara="1" wrap="square" lIns="91425" tIns="91425" rIns="91425" bIns="91425" anchor="t" anchorCtr="0">
            <a:noAutofit/>
          </a:bodyPr>
          <a:lstStyle/>
          <a:p>
            <a:pPr lvl="0"/>
            <a:r>
              <a:rPr lang="en-US" sz="1600" b="0" dirty="0" smtClean="0">
                <a:solidFill>
                  <a:srgbClr val="0070C0"/>
                </a:solidFill>
              </a:rPr>
              <a:t>Six </a:t>
            </a:r>
            <a:r>
              <a:rPr lang="en-US" sz="1600" b="0" dirty="0">
                <a:solidFill>
                  <a:srgbClr val="0070C0"/>
                </a:solidFill>
              </a:rPr>
              <a:t>steps of data analysis</a:t>
            </a:r>
            <a:endParaRPr sz="1600" b="0" dirty="0">
              <a:solidFill>
                <a:srgbClr val="0070C0"/>
              </a:solidFill>
            </a:endParaRPr>
          </a:p>
        </p:txBody>
      </p:sp>
      <p:sp>
        <p:nvSpPr>
          <p:cNvPr id="1613" name="Google Shape;1613;p49"/>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2</a:t>
            </a:r>
            <a:r>
              <a:rPr lang="en" sz="1200" b="0" dirty="0" smtClean="0"/>
              <a:t> - </a:t>
            </a:r>
            <a:r>
              <a:rPr lang="en" sz="1600" dirty="0" smtClean="0"/>
              <a:t>Ask</a:t>
            </a:r>
            <a:endParaRPr sz="2000" dirty="0"/>
          </a:p>
        </p:txBody>
      </p:sp>
      <p:sp>
        <p:nvSpPr>
          <p:cNvPr id="1614" name="Google Shape;1614;p49"/>
          <p:cNvSpPr txBox="1">
            <a:spLocks noGrp="1"/>
          </p:cNvSpPr>
          <p:nvPr>
            <p:ph type="subTitle" idx="1"/>
          </p:nvPr>
        </p:nvSpPr>
        <p:spPr>
          <a:xfrm>
            <a:off x="1101175" y="2226880"/>
            <a:ext cx="1986000" cy="484800"/>
          </a:xfrm>
          <a:prstGeom prst="rect">
            <a:avLst/>
          </a:prstGeom>
        </p:spPr>
        <p:txBody>
          <a:bodyPr spcFirstLastPara="1" wrap="square" lIns="91425" tIns="91425" rIns="91425" bIns="91425" anchor="t" anchorCtr="0">
            <a:noAutofit/>
          </a:bodyPr>
          <a:lstStyle/>
          <a:p>
            <a:pPr marL="0" lvl="0" indent="0"/>
            <a:r>
              <a:rPr lang="en-US" sz="800" dirty="0"/>
              <a:t>A clear statement of the business </a:t>
            </a:r>
            <a:r>
              <a:rPr lang="en-US" sz="800" dirty="0" smtClean="0"/>
              <a:t>task</a:t>
            </a:r>
            <a:endParaRPr lang="en-US" sz="800" dirty="0"/>
          </a:p>
        </p:txBody>
      </p:sp>
      <p:sp>
        <p:nvSpPr>
          <p:cNvPr id="1615" name="Google Shape;1615;p49"/>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3 - </a:t>
            </a:r>
            <a:r>
              <a:rPr lang="en" sz="1600" dirty="0" smtClean="0"/>
              <a:t>Prepare</a:t>
            </a:r>
            <a:endParaRPr sz="2000" dirty="0"/>
          </a:p>
        </p:txBody>
      </p:sp>
      <p:sp>
        <p:nvSpPr>
          <p:cNvPr id="1616" name="Google Shape;1616;p49"/>
          <p:cNvSpPr txBox="1">
            <a:spLocks noGrp="1"/>
          </p:cNvSpPr>
          <p:nvPr>
            <p:ph type="subTitle" idx="4"/>
          </p:nvPr>
        </p:nvSpPr>
        <p:spPr>
          <a:xfrm>
            <a:off x="3578951" y="2252820"/>
            <a:ext cx="1986000" cy="484800"/>
          </a:xfrm>
          <a:prstGeom prst="rect">
            <a:avLst/>
          </a:prstGeom>
        </p:spPr>
        <p:txBody>
          <a:bodyPr spcFirstLastPara="1" wrap="square" lIns="91425" tIns="91425" rIns="91425" bIns="91425" anchor="t" anchorCtr="0">
            <a:noAutofit/>
          </a:bodyPr>
          <a:lstStyle/>
          <a:p>
            <a:pPr marL="0" lvl="0" indent="0"/>
            <a:r>
              <a:rPr lang="en-US" sz="800" dirty="0"/>
              <a:t>A description of all data sources </a:t>
            </a:r>
            <a:r>
              <a:rPr lang="en-US" sz="800" dirty="0" smtClean="0"/>
              <a:t>used</a:t>
            </a:r>
            <a:endParaRPr lang="en-US" sz="800" dirty="0"/>
          </a:p>
        </p:txBody>
      </p:sp>
      <p:sp>
        <p:nvSpPr>
          <p:cNvPr id="1617" name="Google Shape;1617;p49"/>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5 - </a:t>
            </a:r>
            <a:r>
              <a:rPr lang="en" sz="1600" dirty="0" smtClean="0"/>
              <a:t>Analyze</a:t>
            </a:r>
            <a:endParaRPr sz="2000" dirty="0"/>
          </a:p>
        </p:txBody>
      </p:sp>
      <p:sp>
        <p:nvSpPr>
          <p:cNvPr id="1618" name="Google Shape;1618;p49"/>
          <p:cNvSpPr txBox="1">
            <a:spLocks noGrp="1"/>
          </p:cNvSpPr>
          <p:nvPr>
            <p:ph type="subTitle" idx="6"/>
          </p:nvPr>
        </p:nvSpPr>
        <p:spPr>
          <a:xfrm>
            <a:off x="1101175" y="3972495"/>
            <a:ext cx="1986000" cy="484800"/>
          </a:xfrm>
          <a:prstGeom prst="rect">
            <a:avLst/>
          </a:prstGeom>
        </p:spPr>
        <p:txBody>
          <a:bodyPr spcFirstLastPara="1" wrap="square" lIns="91425" tIns="91425" rIns="91425" bIns="91425" anchor="t" anchorCtr="0">
            <a:noAutofit/>
          </a:bodyPr>
          <a:lstStyle/>
          <a:p>
            <a:pPr marL="0" lvl="0" indent="0"/>
            <a:r>
              <a:rPr lang="en-US" sz="800" dirty="0"/>
              <a:t>A summary of your </a:t>
            </a:r>
            <a:r>
              <a:rPr lang="en-US" sz="800" dirty="0" smtClean="0"/>
              <a:t>analysis</a:t>
            </a:r>
            <a:endParaRPr lang="en-US" sz="800" dirty="0"/>
          </a:p>
        </p:txBody>
      </p:sp>
      <p:sp>
        <p:nvSpPr>
          <p:cNvPr id="1619" name="Google Shape;1619;p49"/>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6 - </a:t>
            </a:r>
            <a:r>
              <a:rPr lang="en" sz="1600" dirty="0" smtClean="0"/>
              <a:t>Share</a:t>
            </a:r>
            <a:endParaRPr sz="2000" dirty="0"/>
          </a:p>
        </p:txBody>
      </p:sp>
      <p:sp>
        <p:nvSpPr>
          <p:cNvPr id="1620" name="Google Shape;1620;p49"/>
          <p:cNvSpPr txBox="1">
            <a:spLocks noGrp="1"/>
          </p:cNvSpPr>
          <p:nvPr>
            <p:ph type="subTitle" idx="8"/>
          </p:nvPr>
        </p:nvSpPr>
        <p:spPr>
          <a:xfrm>
            <a:off x="3578951" y="3914129"/>
            <a:ext cx="1986000" cy="832965"/>
          </a:xfrm>
          <a:prstGeom prst="rect">
            <a:avLst/>
          </a:prstGeom>
        </p:spPr>
        <p:txBody>
          <a:bodyPr spcFirstLastPara="1" wrap="square" lIns="91425" tIns="91425" rIns="91425" bIns="91425" anchor="t" anchorCtr="0">
            <a:noAutofit/>
          </a:bodyPr>
          <a:lstStyle/>
          <a:p>
            <a:pPr marL="0" lvl="0" indent="0"/>
            <a:r>
              <a:rPr lang="en-US" sz="800" dirty="0"/>
              <a:t>Supporting visualizations and key </a:t>
            </a:r>
            <a:r>
              <a:rPr lang="en-US" sz="800" dirty="0" smtClean="0"/>
              <a:t>findings</a:t>
            </a:r>
            <a:endParaRPr lang="en-US" sz="800" dirty="0"/>
          </a:p>
        </p:txBody>
      </p:sp>
      <p:grpSp>
        <p:nvGrpSpPr>
          <p:cNvPr id="15" name="Google Shape;11072;p71"/>
          <p:cNvGrpSpPr/>
          <p:nvPr/>
        </p:nvGrpSpPr>
        <p:grpSpPr>
          <a:xfrm>
            <a:off x="2868152" y="1438775"/>
            <a:ext cx="353174" cy="347599"/>
            <a:chOff x="683125" y="1955275"/>
            <a:chExt cx="299325" cy="294600"/>
          </a:xfrm>
        </p:grpSpPr>
        <p:sp>
          <p:nvSpPr>
            <p:cNvPr id="16"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1129;p71"/>
          <p:cNvSpPr/>
          <p:nvPr/>
        </p:nvSpPr>
        <p:spPr>
          <a:xfrm>
            <a:off x="5336649" y="1471055"/>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130;p71"/>
          <p:cNvGrpSpPr/>
          <p:nvPr/>
        </p:nvGrpSpPr>
        <p:grpSpPr>
          <a:xfrm>
            <a:off x="5317194" y="3126025"/>
            <a:ext cx="351315" cy="351050"/>
            <a:chOff x="1413250" y="2680675"/>
            <a:chExt cx="297750" cy="297525"/>
          </a:xfrm>
        </p:grpSpPr>
        <p:sp>
          <p:nvSpPr>
            <p:cNvPr id="26"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4;p72"/>
          <p:cNvGrpSpPr/>
          <p:nvPr/>
        </p:nvGrpSpPr>
        <p:grpSpPr>
          <a:xfrm>
            <a:off x="7830172" y="1456825"/>
            <a:ext cx="360260" cy="355498"/>
            <a:chOff x="-34418125" y="2271100"/>
            <a:chExt cx="296950" cy="293025"/>
          </a:xfrm>
        </p:grpSpPr>
        <p:sp>
          <p:nvSpPr>
            <p:cNvPr id="31"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096;p71"/>
          <p:cNvSpPr/>
          <p:nvPr/>
        </p:nvSpPr>
        <p:spPr>
          <a:xfrm>
            <a:off x="2867641" y="3139091"/>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1200;p71"/>
          <p:cNvGrpSpPr/>
          <p:nvPr/>
        </p:nvGrpSpPr>
        <p:grpSpPr>
          <a:xfrm>
            <a:off x="7836657" y="3156973"/>
            <a:ext cx="350401" cy="264888"/>
            <a:chOff x="3962775" y="1990700"/>
            <a:chExt cx="296975" cy="224500"/>
          </a:xfrm>
        </p:grpSpPr>
        <p:sp>
          <p:nvSpPr>
            <p:cNvPr id="38" name="Google Shape;11201;p7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02;p7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03;p7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04;p7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2035;p58"/>
          <p:cNvSpPr txBox="1">
            <a:spLocks/>
          </p:cNvSpPr>
          <p:nvPr/>
        </p:nvSpPr>
        <p:spPr>
          <a:xfrm>
            <a:off x="0" y="4007"/>
            <a:ext cx="91439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000" b="0" dirty="0" smtClean="0"/>
              <a:t>1.4 -</a:t>
            </a:r>
            <a:r>
              <a:rPr lang="en-US" b="0" dirty="0" smtClean="0"/>
              <a:t> </a:t>
            </a:r>
            <a:r>
              <a:rPr lang="en-US" dirty="0" smtClean="0"/>
              <a:t>Scope of Work</a:t>
            </a:r>
            <a:endParaRPr lang="en-US" dirty="0"/>
          </a:p>
        </p:txBody>
      </p:sp>
    </p:spTree>
    <p:extLst>
      <p:ext uri="{BB962C8B-B14F-4D97-AF65-F5344CB8AC3E}">
        <p14:creationId xmlns:p14="http://schemas.microsoft.com/office/powerpoint/2010/main" val="8625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Ask</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2</a:t>
            </a:r>
            <a:endParaRPr dirty="0">
              <a:solidFill>
                <a:schemeClr val="bg2">
                  <a:lumMod val="50000"/>
                </a:schemeClr>
              </a:solidFill>
            </a:endParaRPr>
          </a:p>
        </p:txBody>
      </p:sp>
    </p:spTree>
    <p:extLst>
      <p:ext uri="{BB962C8B-B14F-4D97-AF65-F5344CB8AC3E}">
        <p14:creationId xmlns:p14="http://schemas.microsoft.com/office/powerpoint/2010/main" val="82839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19998" y="2458039"/>
            <a:ext cx="7204647" cy="209710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2046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2 -</a:t>
            </a:r>
            <a:r>
              <a:rPr lang="en" dirty="0" smtClean="0"/>
              <a:t> Ask</a:t>
            </a:r>
            <a:endParaRPr dirty="0"/>
          </a:p>
        </p:txBody>
      </p:sp>
      <p:sp>
        <p:nvSpPr>
          <p:cNvPr id="2036" name="Google Shape;2036;p58"/>
          <p:cNvSpPr txBox="1"/>
          <p:nvPr/>
        </p:nvSpPr>
        <p:spPr>
          <a:xfrm>
            <a:off x="745937" y="2495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DM Sans"/>
                <a:ea typeface="DM Sans"/>
                <a:cs typeface="DM Sans"/>
                <a:sym typeface="DM Sans"/>
              </a:rPr>
              <a:t>how annual members and casual riders </a:t>
            </a:r>
            <a:r>
              <a:rPr lang="en-US" sz="1600" b="1" dirty="0" smtClean="0">
                <a:solidFill>
                  <a:schemeClr val="tx1"/>
                </a:solidFill>
                <a:uFill>
                  <a:noFill/>
                </a:uFill>
                <a:latin typeface="DM Sans"/>
                <a:ea typeface="DM Sans"/>
                <a:cs typeface="DM Sans"/>
                <a:sym typeface="DM Sans"/>
              </a:rPr>
              <a:t>differ?</a:t>
            </a:r>
            <a:endParaRPr lang="en-US" sz="1600" b="1" dirty="0">
              <a:solidFill>
                <a:schemeClr val="tx1"/>
              </a:solidFill>
              <a:uFill>
                <a:noFill/>
              </a:uFill>
              <a:latin typeface="DM Sans"/>
              <a:ea typeface="DM Sans"/>
              <a:cs typeface="DM Sans"/>
              <a:sym typeface="DM Sans"/>
            </a:endParaRPr>
          </a:p>
        </p:txBody>
      </p:sp>
      <p:sp>
        <p:nvSpPr>
          <p:cNvPr id="5" name="Google Shape;2026;p57"/>
          <p:cNvSpPr/>
          <p:nvPr/>
        </p:nvSpPr>
        <p:spPr>
          <a:xfrm>
            <a:off x="720000" y="131342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026;p57"/>
          <p:cNvSpPr/>
          <p:nvPr/>
        </p:nvSpPr>
        <p:spPr>
          <a:xfrm>
            <a:off x="4571999" y="133183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1" y="1313421"/>
            <a:ext cx="3352646" cy="482952"/>
          </a:xfrm>
          <a:prstGeom prst="rect">
            <a:avLst/>
          </a:prstGeom>
          <a:noFill/>
          <a:ln>
            <a:noFill/>
          </a:ln>
        </p:spPr>
        <p:txBody>
          <a:bodyPr spcFirstLastPara="1" wrap="square" lIns="91425" tIns="91425" rIns="91425" bIns="91425" anchor="t" anchorCtr="0">
            <a:noAutofit/>
          </a:bodyPr>
          <a:lstStyle/>
          <a:p>
            <a:pPr lvl="0" algn="ctr"/>
            <a:r>
              <a:rPr lang="en-US" sz="1000" dirty="0" smtClean="0">
                <a:solidFill>
                  <a:schemeClr val="tx1"/>
                </a:solidFill>
                <a:uFill>
                  <a:noFill/>
                </a:uFill>
                <a:latin typeface="DM Sans"/>
                <a:ea typeface="DM Sans"/>
                <a:cs typeface="DM Sans"/>
                <a:sym typeface="DM Sans"/>
              </a:rPr>
              <a:t>How </a:t>
            </a:r>
            <a:r>
              <a:rPr lang="en-US" sz="1000" dirty="0">
                <a:solidFill>
                  <a:schemeClr val="tx1"/>
                </a:solidFill>
                <a:uFill>
                  <a:noFill/>
                </a:uFill>
                <a:latin typeface="DM Sans"/>
                <a:ea typeface="DM Sans"/>
                <a:cs typeface="DM Sans"/>
                <a:sym typeface="DM Sans"/>
              </a:rPr>
              <a:t>casual riders and annual members use Cyclistic bikes </a:t>
            </a:r>
            <a:r>
              <a:rPr lang="en-US" sz="1000" dirty="0" smtClean="0">
                <a:solidFill>
                  <a:schemeClr val="tx1"/>
                </a:solidFill>
                <a:uFill>
                  <a:noFill/>
                </a:uFill>
                <a:latin typeface="DM Sans"/>
                <a:ea typeface="DM Sans"/>
                <a:cs typeface="DM Sans"/>
                <a:sym typeface="DM Sans"/>
              </a:rPr>
              <a:t>differently?</a:t>
            </a:r>
            <a:endParaRPr lang="en-US" sz="1000" dirty="0">
              <a:solidFill>
                <a:schemeClr val="tx1"/>
              </a:solidFill>
              <a:uFill>
                <a:noFill/>
              </a:uFill>
              <a:latin typeface="DM Sans"/>
              <a:ea typeface="DM Sans"/>
              <a:cs typeface="DM Sans"/>
              <a:sym typeface="DM Sans"/>
            </a:endParaRPr>
          </a:p>
        </p:txBody>
      </p:sp>
      <p:sp>
        <p:nvSpPr>
          <p:cNvPr id="8" name="Google Shape;2036;p58"/>
          <p:cNvSpPr txBox="1"/>
          <p:nvPr/>
        </p:nvSpPr>
        <p:spPr>
          <a:xfrm>
            <a:off x="4571999" y="1331781"/>
            <a:ext cx="3352646" cy="482952"/>
          </a:xfrm>
          <a:prstGeom prst="rect">
            <a:avLst/>
          </a:prstGeom>
          <a:noFill/>
          <a:ln>
            <a:noFill/>
          </a:ln>
        </p:spPr>
        <p:txBody>
          <a:bodyPr spcFirstLastPara="1" wrap="square" lIns="91425" tIns="91425" rIns="91425" bIns="91425" anchor="t" anchorCtr="0">
            <a:noAutofit/>
          </a:bodyPr>
          <a:lstStyle/>
          <a:p>
            <a:pPr algn="ctr" fontAlgn="base"/>
            <a:r>
              <a:rPr lang="en-US" sz="1000" dirty="0" smtClean="0">
                <a:solidFill>
                  <a:schemeClr val="tx1"/>
                </a:solidFill>
              </a:rPr>
              <a:t>Design </a:t>
            </a:r>
            <a:r>
              <a:rPr lang="en-US" sz="1000" dirty="0">
                <a:solidFill>
                  <a:schemeClr val="tx1"/>
                </a:solidFill>
              </a:rPr>
              <a:t>a new marketing strategy to convert casual riders into annual members</a:t>
            </a:r>
          </a:p>
        </p:txBody>
      </p:sp>
      <p:sp>
        <p:nvSpPr>
          <p:cNvPr id="9" name="Google Shape;2036;p58"/>
          <p:cNvSpPr txBox="1"/>
          <p:nvPr/>
        </p:nvSpPr>
        <p:spPr>
          <a:xfrm>
            <a:off x="719998" y="2188117"/>
            <a:ext cx="7204647" cy="225757"/>
          </a:xfrm>
          <a:prstGeom prst="rect">
            <a:avLst/>
          </a:prstGeom>
          <a:noFill/>
          <a:ln>
            <a:noFill/>
          </a:ln>
        </p:spPr>
        <p:txBody>
          <a:bodyPr spcFirstLastPara="1" wrap="square" lIns="91425" tIns="91425" rIns="91425" bIns="91425" anchor="t" anchorCtr="0">
            <a:noAutofit/>
          </a:bodyPr>
          <a:lstStyle/>
          <a:p>
            <a:pPr lvl="0" algn="r"/>
            <a:r>
              <a:rPr lang="en-US" sz="900" dirty="0" smtClean="0">
                <a:solidFill>
                  <a:schemeClr val="tx1"/>
                </a:solidFill>
                <a:uFill>
                  <a:noFill/>
                </a:uFill>
                <a:latin typeface="DM Sans"/>
                <a:ea typeface="DM Sans"/>
                <a:cs typeface="DM Sans"/>
                <a:sym typeface="DM Sans"/>
              </a:rPr>
              <a:t>To solve these problems, me and the </a:t>
            </a:r>
            <a:r>
              <a:rPr lang="en-US" sz="900" dirty="0">
                <a:solidFill>
                  <a:schemeClr val="tx1"/>
                </a:solidFill>
                <a:uFill>
                  <a:noFill/>
                </a:uFill>
                <a:latin typeface="DM Sans"/>
                <a:ea typeface="DM Sans"/>
                <a:cs typeface="DM Sans"/>
                <a:sym typeface="DM Sans"/>
              </a:rPr>
              <a:t>marketing analyst team </a:t>
            </a:r>
            <a:r>
              <a:rPr lang="en-US" sz="900" dirty="0" smtClean="0">
                <a:solidFill>
                  <a:schemeClr val="tx1"/>
                </a:solidFill>
                <a:uFill>
                  <a:noFill/>
                </a:uFill>
                <a:latin typeface="DM Sans"/>
                <a:ea typeface="DM Sans"/>
                <a:cs typeface="DM Sans"/>
                <a:sym typeface="DM Sans"/>
              </a:rPr>
              <a:t>needs to answer:</a:t>
            </a:r>
            <a:endParaRPr lang="en-US" sz="900" dirty="0">
              <a:solidFill>
                <a:schemeClr val="tx1"/>
              </a:solidFill>
              <a:uFill>
                <a:noFill/>
              </a:uFill>
              <a:latin typeface="DM Sans"/>
              <a:ea typeface="DM Sans"/>
              <a:cs typeface="DM Sans"/>
              <a:sym typeface="DM Sans"/>
            </a:endParaRPr>
          </a:p>
        </p:txBody>
      </p:sp>
      <p:sp>
        <p:nvSpPr>
          <p:cNvPr id="10" name="Google Shape;2036;p58"/>
          <p:cNvSpPr txBox="1"/>
          <p:nvPr/>
        </p:nvSpPr>
        <p:spPr>
          <a:xfrm>
            <a:off x="719998" y="3299371"/>
            <a:ext cx="7204647" cy="265503"/>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tx1"/>
                </a:solidFill>
                <a:uFill>
                  <a:noFill/>
                </a:uFill>
                <a:latin typeface="DM Sans"/>
                <a:ea typeface="DM Sans"/>
                <a:cs typeface="DM Sans"/>
                <a:sym typeface="DM Sans"/>
              </a:rPr>
              <a:t>why casual riders would buy a </a:t>
            </a:r>
            <a:r>
              <a:rPr lang="en-US" sz="1600" b="1" dirty="0" smtClean="0">
                <a:solidFill>
                  <a:schemeClr val="tx1"/>
                </a:solidFill>
                <a:uFill>
                  <a:noFill/>
                </a:uFill>
                <a:latin typeface="DM Sans"/>
                <a:ea typeface="DM Sans"/>
                <a:cs typeface="DM Sans"/>
                <a:sym typeface="DM Sans"/>
              </a:rPr>
              <a:t>membership?</a:t>
            </a:r>
            <a:endParaRPr lang="en-US" sz="1600" b="1" dirty="0">
              <a:solidFill>
                <a:schemeClr val="tx1"/>
              </a:solidFill>
              <a:uFill>
                <a:noFill/>
              </a:uFill>
              <a:latin typeface="DM Sans"/>
              <a:ea typeface="DM Sans"/>
              <a:cs typeface="DM Sans"/>
              <a:sym typeface="DM Sans"/>
            </a:endParaRPr>
          </a:p>
        </p:txBody>
      </p:sp>
      <p:sp>
        <p:nvSpPr>
          <p:cNvPr id="11" name="Google Shape;2036;p58"/>
          <p:cNvSpPr txBox="1"/>
          <p:nvPr/>
        </p:nvSpPr>
        <p:spPr>
          <a:xfrm>
            <a:off x="719998" y="4103372"/>
            <a:ext cx="7204649" cy="265503"/>
          </a:xfrm>
          <a:prstGeom prst="rect">
            <a:avLst/>
          </a:prstGeom>
          <a:noFill/>
          <a:ln>
            <a:noFill/>
          </a:ln>
        </p:spPr>
        <p:txBody>
          <a:bodyPr spcFirstLastPara="1" wrap="square" lIns="91425" tIns="91425" rIns="91425" bIns="91425" anchor="t" anchorCtr="0">
            <a:noAutofit/>
          </a:bodyPr>
          <a:lstStyle/>
          <a:p>
            <a:pPr lvl="0" algn="r"/>
            <a:r>
              <a:rPr lang="en-US" sz="1600" b="1" dirty="0">
                <a:solidFill>
                  <a:schemeClr val="tx1"/>
                </a:solidFill>
                <a:uFill>
                  <a:noFill/>
                </a:uFill>
                <a:latin typeface="DM Sans"/>
                <a:ea typeface="DM Sans"/>
                <a:cs typeface="DM Sans"/>
                <a:sym typeface="DM Sans"/>
              </a:rPr>
              <a:t>how digital media could affect their marketing </a:t>
            </a:r>
            <a:r>
              <a:rPr lang="en-US" sz="1600" b="1" dirty="0" smtClean="0">
                <a:solidFill>
                  <a:schemeClr val="tx1"/>
                </a:solidFill>
                <a:uFill>
                  <a:noFill/>
                </a:uFill>
                <a:latin typeface="DM Sans"/>
                <a:ea typeface="DM Sans"/>
                <a:cs typeface="DM Sans"/>
                <a:sym typeface="DM Sans"/>
              </a:rPr>
              <a:t>tactics?</a:t>
            </a:r>
            <a:endParaRPr lang="en-US" sz="1600" b="1" dirty="0">
              <a:solidFill>
                <a:schemeClr val="tx1"/>
              </a:solidFill>
              <a:uFill>
                <a:noFill/>
              </a:uFill>
              <a:latin typeface="DM Sans"/>
              <a:ea typeface="DM Sans"/>
              <a:cs typeface="DM Sans"/>
              <a:sym typeface="DM Sans"/>
            </a:endParaRPr>
          </a:p>
        </p:txBody>
      </p:sp>
      <p:grpSp>
        <p:nvGrpSpPr>
          <p:cNvPr id="12" name="Google Shape;11072;p71"/>
          <p:cNvGrpSpPr/>
          <p:nvPr/>
        </p:nvGrpSpPr>
        <p:grpSpPr>
          <a:xfrm>
            <a:off x="745937" y="630686"/>
            <a:ext cx="353174" cy="347599"/>
            <a:chOff x="683125" y="1955275"/>
            <a:chExt cx="299325" cy="294600"/>
          </a:xfrm>
        </p:grpSpPr>
        <p:sp>
          <p:nvSpPr>
            <p:cNvPr id="13"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36;p58"/>
          <p:cNvSpPr txBox="1"/>
          <p:nvPr/>
        </p:nvSpPr>
        <p:spPr>
          <a:xfrm>
            <a:off x="745936" y="934036"/>
            <a:ext cx="7204647"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DM Sans"/>
                <a:ea typeface="DM Sans"/>
                <a:cs typeface="DM Sans"/>
                <a:sym typeface="DM Sans"/>
              </a:rPr>
              <a:t>A clear statement of the business task</a:t>
            </a:r>
          </a:p>
        </p:txBody>
      </p:sp>
    </p:spTree>
    <p:extLst>
      <p:ext uri="{BB962C8B-B14F-4D97-AF65-F5344CB8AC3E}">
        <p14:creationId xmlns:p14="http://schemas.microsoft.com/office/powerpoint/2010/main" val="278777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Prepare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3</a:t>
            </a:r>
            <a:endParaRPr dirty="0">
              <a:solidFill>
                <a:schemeClr val="bg2">
                  <a:lumMod val="50000"/>
                </a:schemeClr>
              </a:solidFill>
            </a:endParaRPr>
          </a:p>
        </p:txBody>
      </p:sp>
    </p:spTree>
    <p:extLst>
      <p:ext uri="{BB962C8B-B14F-4D97-AF65-F5344CB8AC3E}">
        <p14:creationId xmlns:p14="http://schemas.microsoft.com/office/powerpoint/2010/main" val="262123017"/>
      </p:ext>
    </p:extLst>
  </p:cSld>
  <p:clrMapOvr>
    <a:masterClrMapping/>
  </p:clrMapOvr>
</p:sld>
</file>

<file path=ppt/theme/theme1.xml><?xml version="1.0" encoding="utf-8"?>
<a:theme xmlns:a="http://schemas.openxmlformats.org/drawingml/2006/main" name="Database Project Proposal by Slidesgo">
  <a:themeElements>
    <a:clrScheme name="Personalizada 3">
      <a:dk1>
        <a:sysClr val="windowText" lastClr="000000"/>
      </a:dk1>
      <a:lt1>
        <a:sysClr val="window" lastClr="FFFFFF"/>
      </a:lt1>
      <a:dk2>
        <a:srgbClr val="323232"/>
      </a:dk2>
      <a:lt2>
        <a:srgbClr val="00B0F0"/>
      </a:lt2>
      <a:accent1>
        <a:srgbClr val="A5300F"/>
      </a:accent1>
      <a:accent2>
        <a:srgbClr val="D55816"/>
      </a:accent2>
      <a:accent3>
        <a:srgbClr val="E19825"/>
      </a:accent3>
      <a:accent4>
        <a:srgbClr val="B19C7D"/>
      </a:accent4>
      <a:accent5>
        <a:srgbClr val="7F5F52"/>
      </a:accent5>
      <a:accent6>
        <a:srgbClr val="B27D49"/>
      </a:accent6>
      <a:hlink>
        <a:srgbClr val="0070C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2417</TotalTime>
  <Words>2120</Words>
  <Application>Microsoft Office PowerPoint</Application>
  <PresentationFormat>Apresentação na tela (16:9)</PresentationFormat>
  <Paragraphs>286</Paragraphs>
  <Slides>36</Slides>
  <Notes>22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36</vt:i4>
      </vt:variant>
    </vt:vector>
  </HeadingPairs>
  <TitlesOfParts>
    <vt:vector size="41" baseType="lpstr">
      <vt:lpstr>Poppins</vt:lpstr>
      <vt:lpstr>Arial</vt:lpstr>
      <vt:lpstr>PT Sans</vt:lpstr>
      <vt:lpstr>DM Sans</vt:lpstr>
      <vt:lpstr>Database Project Proposal by Slidesgo</vt:lpstr>
      <vt:lpstr>A Converting Casual Riders to Annual Members Case Study</vt:lpstr>
      <vt:lpstr>Introduction</vt:lpstr>
      <vt:lpstr>1.1 - Scenario</vt:lpstr>
      <vt:lpstr>1.2 - Company</vt:lpstr>
      <vt:lpstr>1.3 - Problem</vt:lpstr>
      <vt:lpstr>4 - Process</vt:lpstr>
      <vt:lpstr>Ask</vt:lpstr>
      <vt:lpstr>2 - Ask</vt:lpstr>
      <vt:lpstr>Prepare</vt:lpstr>
      <vt:lpstr>3 - Prepare</vt:lpstr>
      <vt:lpstr>Process</vt:lpstr>
      <vt:lpstr>Tool</vt:lpstr>
      <vt:lpstr>Analyze</vt:lpstr>
      <vt:lpstr>Tool</vt:lpstr>
      <vt:lpstr>Share</vt:lpstr>
      <vt:lpstr>6.1 - Count Study</vt:lpstr>
      <vt:lpstr>6.1 – Count Study</vt:lpstr>
      <vt:lpstr>6.1 – Count Study</vt:lpstr>
      <vt:lpstr>6.1 – Count Study</vt:lpstr>
      <vt:lpstr>6.1 – Count Study</vt:lpstr>
      <vt:lpstr>6.1 – Count Study</vt:lpstr>
      <vt:lpstr>6.2 – Length Study</vt:lpstr>
      <vt:lpstr>6.2 – Length Study</vt:lpstr>
      <vt:lpstr>6.2 – Length Study</vt:lpstr>
      <vt:lpstr>6.2 – Length Study</vt:lpstr>
      <vt:lpstr>6.2 – Length Study</vt:lpstr>
      <vt:lpstr>6.3 – Map Study</vt:lpstr>
      <vt:lpstr>6.3 – Map Study</vt:lpstr>
      <vt:lpstr>6.3 – Map Study</vt:lpstr>
      <vt:lpstr>6.3 – Map Study</vt:lpstr>
      <vt:lpstr>6.4 - Key Findings</vt:lpstr>
      <vt:lpstr>Act</vt:lpstr>
      <vt:lpstr>7.1 - Recommendation I - Convert assertively</vt:lpstr>
      <vt:lpstr>7.2 - Recommendation II - Data-driven decision making culture</vt:lpstr>
      <vt:lpstr>7.3 - Recommendation III - Increase Loyalty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Converting Casual Riders to Annual Members Case Study</dc:title>
  <dc:creator>Thiago Pasolini</dc:creator>
  <cp:lastModifiedBy>Thiago Pasolini</cp:lastModifiedBy>
  <cp:revision>69</cp:revision>
  <dcterms:modified xsi:type="dcterms:W3CDTF">2021-12-15T18:58:13Z</dcterms:modified>
</cp:coreProperties>
</file>